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76" r:id="rId2"/>
    <p:sldMasterId id="2147483888" r:id="rId3"/>
  </p:sldMasterIdLst>
  <p:notesMasterIdLst>
    <p:notesMasterId r:id="rId36"/>
  </p:notesMasterIdLst>
  <p:sldIdLst>
    <p:sldId id="621" r:id="rId4"/>
    <p:sldId id="641" r:id="rId5"/>
    <p:sldId id="622" r:id="rId6"/>
    <p:sldId id="623" r:id="rId7"/>
    <p:sldId id="667" r:id="rId8"/>
    <p:sldId id="624" r:id="rId9"/>
    <p:sldId id="625" r:id="rId10"/>
    <p:sldId id="645" r:id="rId11"/>
    <p:sldId id="629" r:id="rId12"/>
    <p:sldId id="631" r:id="rId13"/>
    <p:sldId id="649" r:id="rId14"/>
    <p:sldId id="651" r:id="rId15"/>
    <p:sldId id="632" r:id="rId16"/>
    <p:sldId id="652" r:id="rId17"/>
    <p:sldId id="653" r:id="rId18"/>
    <p:sldId id="654" r:id="rId19"/>
    <p:sldId id="655" r:id="rId20"/>
    <p:sldId id="656" r:id="rId21"/>
    <p:sldId id="657" r:id="rId22"/>
    <p:sldId id="658" r:id="rId23"/>
    <p:sldId id="635" r:id="rId24"/>
    <p:sldId id="659" r:id="rId25"/>
    <p:sldId id="636" r:id="rId26"/>
    <p:sldId id="660" r:id="rId27"/>
    <p:sldId id="637" r:id="rId28"/>
    <p:sldId id="638" r:id="rId29"/>
    <p:sldId id="639" r:id="rId30"/>
    <p:sldId id="661" r:id="rId31"/>
    <p:sldId id="666" r:id="rId32"/>
    <p:sldId id="663" r:id="rId33"/>
    <p:sldId id="664" r:id="rId34"/>
    <p:sldId id="640" r:id="rId3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4" d="100"/>
          <a:sy n="74" d="100"/>
        </p:scale>
        <p:origin x="-10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26EC0-5590-41B5-A1B3-2A12F688ED13}" type="doc">
      <dgm:prSet loTypeId="urn:microsoft.com/office/officeart/2005/8/layout/hierarchy2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881BBC1A-FB6C-4F52-ABDE-79D792A91762}">
      <dgm:prSet phldrT="[Testo]"/>
      <dgm:spPr/>
      <dgm:t>
        <a:bodyPr/>
        <a:lstStyle/>
        <a:p>
          <a:r>
            <a:rPr lang="it-IT" b="1" dirty="0" smtClean="0">
              <a:solidFill>
                <a:schemeClr val="tx2"/>
              </a:solidFill>
            </a:rPr>
            <a:t>semina</a:t>
          </a:r>
          <a:endParaRPr lang="it-IT" b="1" dirty="0">
            <a:solidFill>
              <a:schemeClr val="tx2"/>
            </a:solidFill>
          </a:endParaRPr>
        </a:p>
      </dgm:t>
    </dgm:pt>
    <dgm:pt modelId="{250427FF-F95D-43DC-B4ED-461868DC1451}" type="parTrans" cxnId="{8401D8EB-1CED-4393-96FA-B7A56EC18E00}">
      <dgm:prSet/>
      <dgm:spPr/>
      <dgm:t>
        <a:bodyPr/>
        <a:lstStyle/>
        <a:p>
          <a:endParaRPr lang="it-IT"/>
        </a:p>
      </dgm:t>
    </dgm:pt>
    <dgm:pt modelId="{FDE07422-7521-4DF1-B7BB-F7DE2723CC1C}" type="sibTrans" cxnId="{8401D8EB-1CED-4393-96FA-B7A56EC18E00}">
      <dgm:prSet/>
      <dgm:spPr/>
      <dgm:t>
        <a:bodyPr/>
        <a:lstStyle/>
        <a:p>
          <a:endParaRPr lang="it-IT"/>
        </a:p>
      </dgm:t>
    </dgm:pt>
    <dgm:pt modelId="{49F42B6A-0CA3-427D-979F-96099956604B}">
      <dgm:prSet phldrT="[Testo]"/>
      <dgm:spPr/>
      <dgm:t>
        <a:bodyPr/>
        <a:lstStyle/>
        <a:p>
          <a:r>
            <a:rPr lang="it-IT" b="1" dirty="0" err="1" smtClean="0">
              <a:solidFill>
                <a:schemeClr val="tx2"/>
              </a:solidFill>
            </a:rPr>
            <a:t>spatolamento</a:t>
          </a:r>
          <a:endParaRPr lang="it-IT" dirty="0">
            <a:solidFill>
              <a:schemeClr val="tx2"/>
            </a:solidFill>
          </a:endParaRPr>
        </a:p>
      </dgm:t>
    </dgm:pt>
    <dgm:pt modelId="{9EA913DA-DB95-41B3-9A9B-D2B13363430F}" type="parTrans" cxnId="{92218491-3C94-4A51-AF39-815B565DA3C9}">
      <dgm:prSet/>
      <dgm:spPr/>
      <dgm:t>
        <a:bodyPr/>
        <a:lstStyle/>
        <a:p>
          <a:endParaRPr lang="it-IT"/>
        </a:p>
      </dgm:t>
    </dgm:pt>
    <dgm:pt modelId="{F0420FF5-6564-4056-898C-EE1033B0ABDC}" type="sibTrans" cxnId="{92218491-3C94-4A51-AF39-815B565DA3C9}">
      <dgm:prSet/>
      <dgm:spPr/>
      <dgm:t>
        <a:bodyPr/>
        <a:lstStyle/>
        <a:p>
          <a:endParaRPr lang="it-IT"/>
        </a:p>
      </dgm:t>
    </dgm:pt>
    <dgm:pt modelId="{0C5242AC-D175-48DA-AA8F-EE4D8CE2CD8A}">
      <dgm:prSet phldrT="[Testo]"/>
      <dgm:spPr/>
      <dgm:t>
        <a:bodyPr/>
        <a:lstStyle/>
        <a:p>
          <a:r>
            <a:rPr lang="it-IT" b="1" dirty="0" smtClean="0">
              <a:solidFill>
                <a:schemeClr val="tx2"/>
              </a:solidFill>
            </a:rPr>
            <a:t>per inclusione</a:t>
          </a:r>
          <a:endParaRPr lang="it-IT" b="1" dirty="0">
            <a:solidFill>
              <a:schemeClr val="tx2"/>
            </a:solidFill>
          </a:endParaRPr>
        </a:p>
      </dgm:t>
    </dgm:pt>
    <dgm:pt modelId="{AFFD358E-C419-467B-9FBD-84652A76AE57}" type="parTrans" cxnId="{9A362B9D-6FB6-4A44-9C50-DA1ACDD3417A}">
      <dgm:prSet/>
      <dgm:spPr/>
      <dgm:t>
        <a:bodyPr/>
        <a:lstStyle/>
        <a:p>
          <a:endParaRPr lang="it-IT"/>
        </a:p>
      </dgm:t>
    </dgm:pt>
    <dgm:pt modelId="{0D5933C7-FD56-4D79-BC7C-13F0E8F1ACE9}" type="sibTrans" cxnId="{9A362B9D-6FB6-4A44-9C50-DA1ACDD3417A}">
      <dgm:prSet/>
      <dgm:spPr/>
      <dgm:t>
        <a:bodyPr/>
        <a:lstStyle/>
        <a:p>
          <a:endParaRPr lang="it-IT"/>
        </a:p>
      </dgm:t>
    </dgm:pt>
    <dgm:pt modelId="{ADEE882F-2E9C-48C7-8FDE-FAF57CFA7B1D}">
      <dgm:prSet phldrT="[Testo]"/>
      <dgm:spPr/>
      <dgm:t>
        <a:bodyPr/>
        <a:lstStyle/>
        <a:p>
          <a:r>
            <a:rPr lang="it-IT" b="1" dirty="0" err="1" smtClean="0">
              <a:solidFill>
                <a:schemeClr val="tx2"/>
              </a:solidFill>
            </a:rPr>
            <a:t>Agar-germi</a:t>
          </a:r>
          <a:endParaRPr lang="it-IT" b="1" dirty="0">
            <a:solidFill>
              <a:schemeClr val="tx2"/>
            </a:solidFill>
          </a:endParaRPr>
        </a:p>
      </dgm:t>
    </dgm:pt>
    <dgm:pt modelId="{535FCC4F-3A85-4102-B965-DF7C3AFA8912}" type="parTrans" cxnId="{3E0997D4-EACB-4835-ABB0-45E445B089D0}">
      <dgm:prSet/>
      <dgm:spPr/>
      <dgm:t>
        <a:bodyPr/>
        <a:lstStyle/>
        <a:p>
          <a:endParaRPr lang="it-IT"/>
        </a:p>
      </dgm:t>
    </dgm:pt>
    <dgm:pt modelId="{74A66AA7-4EDA-420B-9B0E-FCF81B0983A1}" type="sibTrans" cxnId="{3E0997D4-EACB-4835-ABB0-45E445B089D0}">
      <dgm:prSet/>
      <dgm:spPr/>
      <dgm:t>
        <a:bodyPr/>
        <a:lstStyle/>
        <a:p>
          <a:endParaRPr lang="it-IT"/>
        </a:p>
      </dgm:t>
    </dgm:pt>
    <dgm:pt modelId="{D3B2C43D-2C6A-4281-9C84-6CE4DA7D6E6F}">
      <dgm:prSet/>
      <dgm:spPr/>
      <dgm:t>
        <a:bodyPr/>
        <a:lstStyle/>
        <a:p>
          <a:r>
            <a:rPr lang="it-IT" b="1" dirty="0" smtClean="0">
              <a:solidFill>
                <a:schemeClr val="tx2"/>
              </a:solidFill>
            </a:rPr>
            <a:t>ansa calibrata </a:t>
          </a:r>
          <a:endParaRPr lang="it-IT" dirty="0">
            <a:solidFill>
              <a:schemeClr val="tx2"/>
            </a:solidFill>
          </a:endParaRPr>
        </a:p>
      </dgm:t>
    </dgm:pt>
    <dgm:pt modelId="{0D69C7E5-AA10-405D-B6F7-39222384219F}" type="parTrans" cxnId="{993AD1FB-D044-4B82-9DD4-B90047242469}">
      <dgm:prSet/>
      <dgm:spPr/>
      <dgm:t>
        <a:bodyPr/>
        <a:lstStyle/>
        <a:p>
          <a:endParaRPr lang="it-IT"/>
        </a:p>
      </dgm:t>
    </dgm:pt>
    <dgm:pt modelId="{6835561D-756D-414A-B069-3A52E5199859}" type="sibTrans" cxnId="{993AD1FB-D044-4B82-9DD4-B90047242469}">
      <dgm:prSet/>
      <dgm:spPr/>
      <dgm:t>
        <a:bodyPr/>
        <a:lstStyle/>
        <a:p>
          <a:endParaRPr lang="it-IT"/>
        </a:p>
      </dgm:t>
    </dgm:pt>
    <dgm:pt modelId="{C9BA213F-0F6D-43EF-BE00-6C7CFD38825D}">
      <dgm:prSet phldrT="[Testo]"/>
      <dgm:spPr/>
      <dgm:t>
        <a:bodyPr/>
        <a:lstStyle/>
        <a:p>
          <a:r>
            <a:rPr lang="it-IT" b="1" dirty="0" smtClean="0">
              <a:solidFill>
                <a:schemeClr val="tx2"/>
              </a:solidFill>
            </a:rPr>
            <a:t>in superficie</a:t>
          </a:r>
          <a:r>
            <a:rPr lang="it-IT" b="1" dirty="0" smtClean="0"/>
            <a:t> </a:t>
          </a:r>
          <a:endParaRPr lang="it-IT" b="1" dirty="0"/>
        </a:p>
      </dgm:t>
    </dgm:pt>
    <dgm:pt modelId="{3AE0C6DC-CB13-49B7-AE44-A133A9B0D885}" type="sibTrans" cxnId="{20CCEC6B-3E94-40CB-9126-C46CA414D670}">
      <dgm:prSet/>
      <dgm:spPr/>
      <dgm:t>
        <a:bodyPr/>
        <a:lstStyle/>
        <a:p>
          <a:endParaRPr lang="it-IT"/>
        </a:p>
      </dgm:t>
    </dgm:pt>
    <dgm:pt modelId="{59DD2E70-860E-4C75-8774-D878415615BF}" type="parTrans" cxnId="{20CCEC6B-3E94-40CB-9126-C46CA414D670}">
      <dgm:prSet/>
      <dgm:spPr/>
      <dgm:t>
        <a:bodyPr/>
        <a:lstStyle/>
        <a:p>
          <a:endParaRPr lang="it-IT"/>
        </a:p>
      </dgm:t>
    </dgm:pt>
    <dgm:pt modelId="{C7CF9FDE-2305-41C3-88A9-01906D1B47FD}" type="pres">
      <dgm:prSet presAssocID="{EAF26EC0-5590-41B5-A1B3-2A12F688ED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5CCA646-D680-404E-9BD0-B3C4A5F10054}" type="pres">
      <dgm:prSet presAssocID="{881BBC1A-FB6C-4F52-ABDE-79D792A91762}" presName="root1" presStyleCnt="0"/>
      <dgm:spPr/>
    </dgm:pt>
    <dgm:pt modelId="{E2109199-6EBA-4043-AD02-5E3B1B7FA9D4}" type="pres">
      <dgm:prSet presAssocID="{881BBC1A-FB6C-4F52-ABDE-79D792A9176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3F21360-4674-4137-A3F0-9B2E557CDAFF}" type="pres">
      <dgm:prSet presAssocID="{881BBC1A-FB6C-4F52-ABDE-79D792A91762}" presName="level2hierChild" presStyleCnt="0"/>
      <dgm:spPr/>
    </dgm:pt>
    <dgm:pt modelId="{A7E6AF2D-3E40-4963-B092-403B1C84E9EE}" type="pres">
      <dgm:prSet presAssocID="{59DD2E70-860E-4C75-8774-D878415615BF}" presName="conn2-1" presStyleLbl="parChTrans1D2" presStyleIdx="0" presStyleCnt="2"/>
      <dgm:spPr/>
      <dgm:t>
        <a:bodyPr/>
        <a:lstStyle/>
        <a:p>
          <a:endParaRPr lang="it-IT"/>
        </a:p>
      </dgm:t>
    </dgm:pt>
    <dgm:pt modelId="{DA9A0E97-3A4D-45D8-A850-CAF76836BD3F}" type="pres">
      <dgm:prSet presAssocID="{59DD2E70-860E-4C75-8774-D878415615BF}" presName="connTx" presStyleLbl="parChTrans1D2" presStyleIdx="0" presStyleCnt="2"/>
      <dgm:spPr/>
      <dgm:t>
        <a:bodyPr/>
        <a:lstStyle/>
        <a:p>
          <a:endParaRPr lang="it-IT"/>
        </a:p>
      </dgm:t>
    </dgm:pt>
    <dgm:pt modelId="{69FBF01D-6BE5-4C81-94EC-615F73496F08}" type="pres">
      <dgm:prSet presAssocID="{C9BA213F-0F6D-43EF-BE00-6C7CFD38825D}" presName="root2" presStyleCnt="0"/>
      <dgm:spPr/>
    </dgm:pt>
    <dgm:pt modelId="{4B74AD4E-75EA-46C9-A640-851210191039}" type="pres">
      <dgm:prSet presAssocID="{C9BA213F-0F6D-43EF-BE00-6C7CFD38825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8A5E7F6-66E1-4A3B-83A8-90477B9BEFE0}" type="pres">
      <dgm:prSet presAssocID="{C9BA213F-0F6D-43EF-BE00-6C7CFD38825D}" presName="level3hierChild" presStyleCnt="0"/>
      <dgm:spPr/>
    </dgm:pt>
    <dgm:pt modelId="{059F3B9E-0945-4192-AE80-7406FE77263C}" type="pres">
      <dgm:prSet presAssocID="{0D69C7E5-AA10-405D-B6F7-39222384219F}" presName="conn2-1" presStyleLbl="parChTrans1D3" presStyleIdx="0" presStyleCnt="3"/>
      <dgm:spPr/>
      <dgm:t>
        <a:bodyPr/>
        <a:lstStyle/>
        <a:p>
          <a:endParaRPr lang="it-IT"/>
        </a:p>
      </dgm:t>
    </dgm:pt>
    <dgm:pt modelId="{A7669BE3-F4C0-4353-8504-E9C8708F9345}" type="pres">
      <dgm:prSet presAssocID="{0D69C7E5-AA10-405D-B6F7-39222384219F}" presName="connTx" presStyleLbl="parChTrans1D3" presStyleIdx="0" presStyleCnt="3"/>
      <dgm:spPr/>
      <dgm:t>
        <a:bodyPr/>
        <a:lstStyle/>
        <a:p>
          <a:endParaRPr lang="it-IT"/>
        </a:p>
      </dgm:t>
    </dgm:pt>
    <dgm:pt modelId="{54291DFC-84DE-4725-8C44-16AD7ADF7317}" type="pres">
      <dgm:prSet presAssocID="{D3B2C43D-2C6A-4281-9C84-6CE4DA7D6E6F}" presName="root2" presStyleCnt="0"/>
      <dgm:spPr/>
    </dgm:pt>
    <dgm:pt modelId="{6581FD96-E6D4-409F-B23C-F976F8F9C099}" type="pres">
      <dgm:prSet presAssocID="{D3B2C43D-2C6A-4281-9C84-6CE4DA7D6E6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03F3047-DDF8-4004-8089-EA0C002F6009}" type="pres">
      <dgm:prSet presAssocID="{D3B2C43D-2C6A-4281-9C84-6CE4DA7D6E6F}" presName="level3hierChild" presStyleCnt="0"/>
      <dgm:spPr/>
    </dgm:pt>
    <dgm:pt modelId="{B406BBC5-5BAC-4213-873E-87CEB83A4ED6}" type="pres">
      <dgm:prSet presAssocID="{9EA913DA-DB95-41B3-9A9B-D2B13363430F}" presName="conn2-1" presStyleLbl="parChTrans1D3" presStyleIdx="1" presStyleCnt="3"/>
      <dgm:spPr/>
      <dgm:t>
        <a:bodyPr/>
        <a:lstStyle/>
        <a:p>
          <a:endParaRPr lang="it-IT"/>
        </a:p>
      </dgm:t>
    </dgm:pt>
    <dgm:pt modelId="{E1D2C9D0-A2F5-48E0-8FD7-69A4B6DDC680}" type="pres">
      <dgm:prSet presAssocID="{9EA913DA-DB95-41B3-9A9B-D2B13363430F}" presName="connTx" presStyleLbl="parChTrans1D3" presStyleIdx="1" presStyleCnt="3"/>
      <dgm:spPr/>
      <dgm:t>
        <a:bodyPr/>
        <a:lstStyle/>
        <a:p>
          <a:endParaRPr lang="it-IT"/>
        </a:p>
      </dgm:t>
    </dgm:pt>
    <dgm:pt modelId="{D3849D3F-C43D-4C86-A340-15301A58F01F}" type="pres">
      <dgm:prSet presAssocID="{49F42B6A-0CA3-427D-979F-96099956604B}" presName="root2" presStyleCnt="0"/>
      <dgm:spPr/>
    </dgm:pt>
    <dgm:pt modelId="{09B4FF69-D2B4-4815-A7AA-D88B9C6063B5}" type="pres">
      <dgm:prSet presAssocID="{49F42B6A-0CA3-427D-979F-96099956604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8BCBBA7-83F4-4CBB-88D2-3C742DD47DBD}" type="pres">
      <dgm:prSet presAssocID="{49F42B6A-0CA3-427D-979F-96099956604B}" presName="level3hierChild" presStyleCnt="0"/>
      <dgm:spPr/>
    </dgm:pt>
    <dgm:pt modelId="{D742AA09-166F-4D2F-B4E8-C0846EB1C4D9}" type="pres">
      <dgm:prSet presAssocID="{AFFD358E-C419-467B-9FBD-84652A76AE57}" presName="conn2-1" presStyleLbl="parChTrans1D2" presStyleIdx="1" presStyleCnt="2"/>
      <dgm:spPr/>
      <dgm:t>
        <a:bodyPr/>
        <a:lstStyle/>
        <a:p>
          <a:endParaRPr lang="it-IT"/>
        </a:p>
      </dgm:t>
    </dgm:pt>
    <dgm:pt modelId="{8C7BD66A-D0C8-4087-807B-5541F5FCC1FA}" type="pres">
      <dgm:prSet presAssocID="{AFFD358E-C419-467B-9FBD-84652A76AE57}" presName="connTx" presStyleLbl="parChTrans1D2" presStyleIdx="1" presStyleCnt="2"/>
      <dgm:spPr/>
      <dgm:t>
        <a:bodyPr/>
        <a:lstStyle/>
        <a:p>
          <a:endParaRPr lang="it-IT"/>
        </a:p>
      </dgm:t>
    </dgm:pt>
    <dgm:pt modelId="{4738B914-6332-49D0-A293-E02D9F836462}" type="pres">
      <dgm:prSet presAssocID="{0C5242AC-D175-48DA-AA8F-EE4D8CE2CD8A}" presName="root2" presStyleCnt="0"/>
      <dgm:spPr/>
    </dgm:pt>
    <dgm:pt modelId="{0BDF3FDF-B8F2-4038-873A-783D296DFA48}" type="pres">
      <dgm:prSet presAssocID="{0C5242AC-D175-48DA-AA8F-EE4D8CE2CD8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5AD696A-8122-4D68-89B0-0EF1BB7A0B4F}" type="pres">
      <dgm:prSet presAssocID="{0C5242AC-D175-48DA-AA8F-EE4D8CE2CD8A}" presName="level3hierChild" presStyleCnt="0"/>
      <dgm:spPr/>
    </dgm:pt>
    <dgm:pt modelId="{A561679A-8BFB-4D6D-AB8F-37CDF3D0A414}" type="pres">
      <dgm:prSet presAssocID="{535FCC4F-3A85-4102-B965-DF7C3AFA8912}" presName="conn2-1" presStyleLbl="parChTrans1D3" presStyleIdx="2" presStyleCnt="3"/>
      <dgm:spPr/>
      <dgm:t>
        <a:bodyPr/>
        <a:lstStyle/>
        <a:p>
          <a:endParaRPr lang="it-IT"/>
        </a:p>
      </dgm:t>
    </dgm:pt>
    <dgm:pt modelId="{3D460B51-98A1-4C68-AFB2-3CF74378E396}" type="pres">
      <dgm:prSet presAssocID="{535FCC4F-3A85-4102-B965-DF7C3AFA8912}" presName="connTx" presStyleLbl="parChTrans1D3" presStyleIdx="2" presStyleCnt="3"/>
      <dgm:spPr/>
      <dgm:t>
        <a:bodyPr/>
        <a:lstStyle/>
        <a:p>
          <a:endParaRPr lang="it-IT"/>
        </a:p>
      </dgm:t>
    </dgm:pt>
    <dgm:pt modelId="{0E7C06C3-28FE-475F-912A-F6F0D0341496}" type="pres">
      <dgm:prSet presAssocID="{ADEE882F-2E9C-48C7-8FDE-FAF57CFA7B1D}" presName="root2" presStyleCnt="0"/>
      <dgm:spPr/>
    </dgm:pt>
    <dgm:pt modelId="{5E5E00F8-7594-4586-99A9-EDDC9692E55B}" type="pres">
      <dgm:prSet presAssocID="{ADEE882F-2E9C-48C7-8FDE-FAF57CFA7B1D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5D10A00-1A5B-4B7F-A62E-2FF4DB1173F0}" type="pres">
      <dgm:prSet presAssocID="{ADEE882F-2E9C-48C7-8FDE-FAF57CFA7B1D}" presName="level3hierChild" presStyleCnt="0"/>
      <dgm:spPr/>
    </dgm:pt>
  </dgm:ptLst>
  <dgm:cxnLst>
    <dgm:cxn modelId="{F1A62F68-3046-4E5A-84D2-E3116A6B814F}" type="presOf" srcId="{AFFD358E-C419-467B-9FBD-84652A76AE57}" destId="{D742AA09-166F-4D2F-B4E8-C0846EB1C4D9}" srcOrd="0" destOrd="0" presId="urn:microsoft.com/office/officeart/2005/8/layout/hierarchy2"/>
    <dgm:cxn modelId="{993AD1FB-D044-4B82-9DD4-B90047242469}" srcId="{C9BA213F-0F6D-43EF-BE00-6C7CFD38825D}" destId="{D3B2C43D-2C6A-4281-9C84-6CE4DA7D6E6F}" srcOrd="0" destOrd="0" parTransId="{0D69C7E5-AA10-405D-B6F7-39222384219F}" sibTransId="{6835561D-756D-414A-B069-3A52E5199859}"/>
    <dgm:cxn modelId="{5A5A6289-FE47-4CAC-B51E-B71E5878860E}" type="presOf" srcId="{AFFD358E-C419-467B-9FBD-84652A76AE57}" destId="{8C7BD66A-D0C8-4087-807B-5541F5FCC1FA}" srcOrd="1" destOrd="0" presId="urn:microsoft.com/office/officeart/2005/8/layout/hierarchy2"/>
    <dgm:cxn modelId="{300E97D4-1A0E-44BF-9FB2-14CC1E1C7949}" type="presOf" srcId="{49F42B6A-0CA3-427D-979F-96099956604B}" destId="{09B4FF69-D2B4-4815-A7AA-D88B9C6063B5}" srcOrd="0" destOrd="0" presId="urn:microsoft.com/office/officeart/2005/8/layout/hierarchy2"/>
    <dgm:cxn modelId="{8B6A81CA-4649-4AC8-AAAE-CB45D1C348A9}" type="presOf" srcId="{9EA913DA-DB95-41B3-9A9B-D2B13363430F}" destId="{B406BBC5-5BAC-4213-873E-87CEB83A4ED6}" srcOrd="0" destOrd="0" presId="urn:microsoft.com/office/officeart/2005/8/layout/hierarchy2"/>
    <dgm:cxn modelId="{E9FAA0E5-8F48-4290-8678-BF5A3B7D47DE}" type="presOf" srcId="{D3B2C43D-2C6A-4281-9C84-6CE4DA7D6E6F}" destId="{6581FD96-E6D4-409F-B23C-F976F8F9C099}" srcOrd="0" destOrd="0" presId="urn:microsoft.com/office/officeart/2005/8/layout/hierarchy2"/>
    <dgm:cxn modelId="{8401D8EB-1CED-4393-96FA-B7A56EC18E00}" srcId="{EAF26EC0-5590-41B5-A1B3-2A12F688ED13}" destId="{881BBC1A-FB6C-4F52-ABDE-79D792A91762}" srcOrd="0" destOrd="0" parTransId="{250427FF-F95D-43DC-B4ED-461868DC1451}" sibTransId="{FDE07422-7521-4DF1-B7BB-F7DE2723CC1C}"/>
    <dgm:cxn modelId="{161E00E5-E772-4289-AA10-3944ED45D4D9}" type="presOf" srcId="{881BBC1A-FB6C-4F52-ABDE-79D792A91762}" destId="{E2109199-6EBA-4043-AD02-5E3B1B7FA9D4}" srcOrd="0" destOrd="0" presId="urn:microsoft.com/office/officeart/2005/8/layout/hierarchy2"/>
    <dgm:cxn modelId="{6CE1A748-D58F-474A-B7F6-A85FFAB0D764}" type="presOf" srcId="{9EA913DA-DB95-41B3-9A9B-D2B13363430F}" destId="{E1D2C9D0-A2F5-48E0-8FD7-69A4B6DDC680}" srcOrd="1" destOrd="0" presId="urn:microsoft.com/office/officeart/2005/8/layout/hierarchy2"/>
    <dgm:cxn modelId="{2D37263B-DEE1-4F97-8E3A-19F1FA250E72}" type="presOf" srcId="{59DD2E70-860E-4C75-8774-D878415615BF}" destId="{A7E6AF2D-3E40-4963-B092-403B1C84E9EE}" srcOrd="0" destOrd="0" presId="urn:microsoft.com/office/officeart/2005/8/layout/hierarchy2"/>
    <dgm:cxn modelId="{86D7F213-5400-497C-9A2E-2AC72047B07A}" type="presOf" srcId="{ADEE882F-2E9C-48C7-8FDE-FAF57CFA7B1D}" destId="{5E5E00F8-7594-4586-99A9-EDDC9692E55B}" srcOrd="0" destOrd="0" presId="urn:microsoft.com/office/officeart/2005/8/layout/hierarchy2"/>
    <dgm:cxn modelId="{92218491-3C94-4A51-AF39-815B565DA3C9}" srcId="{C9BA213F-0F6D-43EF-BE00-6C7CFD38825D}" destId="{49F42B6A-0CA3-427D-979F-96099956604B}" srcOrd="1" destOrd="0" parTransId="{9EA913DA-DB95-41B3-9A9B-D2B13363430F}" sibTransId="{F0420FF5-6564-4056-898C-EE1033B0ABDC}"/>
    <dgm:cxn modelId="{EB39E92A-D364-4BF4-BE2F-CAC9321299CB}" type="presOf" srcId="{535FCC4F-3A85-4102-B965-DF7C3AFA8912}" destId="{A561679A-8BFB-4D6D-AB8F-37CDF3D0A414}" srcOrd="0" destOrd="0" presId="urn:microsoft.com/office/officeart/2005/8/layout/hierarchy2"/>
    <dgm:cxn modelId="{3378711A-FF64-4AE0-8B38-C2A3B34C4217}" type="presOf" srcId="{59DD2E70-860E-4C75-8774-D878415615BF}" destId="{DA9A0E97-3A4D-45D8-A850-CAF76836BD3F}" srcOrd="1" destOrd="0" presId="urn:microsoft.com/office/officeart/2005/8/layout/hierarchy2"/>
    <dgm:cxn modelId="{3E0997D4-EACB-4835-ABB0-45E445B089D0}" srcId="{0C5242AC-D175-48DA-AA8F-EE4D8CE2CD8A}" destId="{ADEE882F-2E9C-48C7-8FDE-FAF57CFA7B1D}" srcOrd="0" destOrd="0" parTransId="{535FCC4F-3A85-4102-B965-DF7C3AFA8912}" sibTransId="{74A66AA7-4EDA-420B-9B0E-FCF81B0983A1}"/>
    <dgm:cxn modelId="{932B750D-4125-4F96-8EB3-6D0C10FABB94}" type="presOf" srcId="{C9BA213F-0F6D-43EF-BE00-6C7CFD38825D}" destId="{4B74AD4E-75EA-46C9-A640-851210191039}" srcOrd="0" destOrd="0" presId="urn:microsoft.com/office/officeart/2005/8/layout/hierarchy2"/>
    <dgm:cxn modelId="{9A362B9D-6FB6-4A44-9C50-DA1ACDD3417A}" srcId="{881BBC1A-FB6C-4F52-ABDE-79D792A91762}" destId="{0C5242AC-D175-48DA-AA8F-EE4D8CE2CD8A}" srcOrd="1" destOrd="0" parTransId="{AFFD358E-C419-467B-9FBD-84652A76AE57}" sibTransId="{0D5933C7-FD56-4D79-BC7C-13F0E8F1ACE9}"/>
    <dgm:cxn modelId="{BAC04F35-C147-45AF-9BE9-7E814A25B59B}" type="presOf" srcId="{0C5242AC-D175-48DA-AA8F-EE4D8CE2CD8A}" destId="{0BDF3FDF-B8F2-4038-873A-783D296DFA48}" srcOrd="0" destOrd="0" presId="urn:microsoft.com/office/officeart/2005/8/layout/hierarchy2"/>
    <dgm:cxn modelId="{53F41A96-4766-4C07-B5CB-20FC81765F28}" type="presOf" srcId="{0D69C7E5-AA10-405D-B6F7-39222384219F}" destId="{059F3B9E-0945-4192-AE80-7406FE77263C}" srcOrd="0" destOrd="0" presId="urn:microsoft.com/office/officeart/2005/8/layout/hierarchy2"/>
    <dgm:cxn modelId="{20CCEC6B-3E94-40CB-9126-C46CA414D670}" srcId="{881BBC1A-FB6C-4F52-ABDE-79D792A91762}" destId="{C9BA213F-0F6D-43EF-BE00-6C7CFD38825D}" srcOrd="0" destOrd="0" parTransId="{59DD2E70-860E-4C75-8774-D878415615BF}" sibTransId="{3AE0C6DC-CB13-49B7-AE44-A133A9B0D885}"/>
    <dgm:cxn modelId="{D9A0DF69-34C8-48A5-9A02-101DCC7C000E}" type="presOf" srcId="{0D69C7E5-AA10-405D-B6F7-39222384219F}" destId="{A7669BE3-F4C0-4353-8504-E9C8708F9345}" srcOrd="1" destOrd="0" presId="urn:microsoft.com/office/officeart/2005/8/layout/hierarchy2"/>
    <dgm:cxn modelId="{4E93AF62-D7CC-43D8-AF06-A6E1026A15FF}" type="presOf" srcId="{535FCC4F-3A85-4102-B965-DF7C3AFA8912}" destId="{3D460B51-98A1-4C68-AFB2-3CF74378E396}" srcOrd="1" destOrd="0" presId="urn:microsoft.com/office/officeart/2005/8/layout/hierarchy2"/>
    <dgm:cxn modelId="{19D0D8DB-DD41-475B-9F9C-F51A7EB36352}" type="presOf" srcId="{EAF26EC0-5590-41B5-A1B3-2A12F688ED13}" destId="{C7CF9FDE-2305-41C3-88A9-01906D1B47FD}" srcOrd="0" destOrd="0" presId="urn:microsoft.com/office/officeart/2005/8/layout/hierarchy2"/>
    <dgm:cxn modelId="{20DF6426-8A04-484D-82E7-41E4E1BB0F74}" type="presParOf" srcId="{C7CF9FDE-2305-41C3-88A9-01906D1B47FD}" destId="{95CCA646-D680-404E-9BD0-B3C4A5F10054}" srcOrd="0" destOrd="0" presId="urn:microsoft.com/office/officeart/2005/8/layout/hierarchy2"/>
    <dgm:cxn modelId="{0820A244-BE9F-45B0-9EC3-E8816B367B8A}" type="presParOf" srcId="{95CCA646-D680-404E-9BD0-B3C4A5F10054}" destId="{E2109199-6EBA-4043-AD02-5E3B1B7FA9D4}" srcOrd="0" destOrd="0" presId="urn:microsoft.com/office/officeart/2005/8/layout/hierarchy2"/>
    <dgm:cxn modelId="{495A79F8-5279-4DF1-8EFE-C4B20EBDC5B4}" type="presParOf" srcId="{95CCA646-D680-404E-9BD0-B3C4A5F10054}" destId="{23F21360-4674-4137-A3F0-9B2E557CDAFF}" srcOrd="1" destOrd="0" presId="urn:microsoft.com/office/officeart/2005/8/layout/hierarchy2"/>
    <dgm:cxn modelId="{92877719-B602-4C45-908A-FE813832696A}" type="presParOf" srcId="{23F21360-4674-4137-A3F0-9B2E557CDAFF}" destId="{A7E6AF2D-3E40-4963-B092-403B1C84E9EE}" srcOrd="0" destOrd="0" presId="urn:microsoft.com/office/officeart/2005/8/layout/hierarchy2"/>
    <dgm:cxn modelId="{CFBDC28A-01B1-40D3-916A-7391B0E2B7FA}" type="presParOf" srcId="{A7E6AF2D-3E40-4963-B092-403B1C84E9EE}" destId="{DA9A0E97-3A4D-45D8-A850-CAF76836BD3F}" srcOrd="0" destOrd="0" presId="urn:microsoft.com/office/officeart/2005/8/layout/hierarchy2"/>
    <dgm:cxn modelId="{2988EF23-94B8-4BD7-A5B7-4CD1BB9B6C7C}" type="presParOf" srcId="{23F21360-4674-4137-A3F0-9B2E557CDAFF}" destId="{69FBF01D-6BE5-4C81-94EC-615F73496F08}" srcOrd="1" destOrd="0" presId="urn:microsoft.com/office/officeart/2005/8/layout/hierarchy2"/>
    <dgm:cxn modelId="{B1734CE8-F456-40E2-86FF-F0B66DC4A95D}" type="presParOf" srcId="{69FBF01D-6BE5-4C81-94EC-615F73496F08}" destId="{4B74AD4E-75EA-46C9-A640-851210191039}" srcOrd="0" destOrd="0" presId="urn:microsoft.com/office/officeart/2005/8/layout/hierarchy2"/>
    <dgm:cxn modelId="{FDA5B09D-64EF-4F67-AA73-24E749BB6EEC}" type="presParOf" srcId="{69FBF01D-6BE5-4C81-94EC-615F73496F08}" destId="{B8A5E7F6-66E1-4A3B-83A8-90477B9BEFE0}" srcOrd="1" destOrd="0" presId="urn:microsoft.com/office/officeart/2005/8/layout/hierarchy2"/>
    <dgm:cxn modelId="{29B2BA04-E4E1-4F0E-9672-0311C63D6B6C}" type="presParOf" srcId="{B8A5E7F6-66E1-4A3B-83A8-90477B9BEFE0}" destId="{059F3B9E-0945-4192-AE80-7406FE77263C}" srcOrd="0" destOrd="0" presId="urn:microsoft.com/office/officeart/2005/8/layout/hierarchy2"/>
    <dgm:cxn modelId="{4B8F1149-BA48-47F8-8073-7727A8F41CE5}" type="presParOf" srcId="{059F3B9E-0945-4192-AE80-7406FE77263C}" destId="{A7669BE3-F4C0-4353-8504-E9C8708F9345}" srcOrd="0" destOrd="0" presId="urn:microsoft.com/office/officeart/2005/8/layout/hierarchy2"/>
    <dgm:cxn modelId="{1E33708A-4DF4-4845-B8B5-3FDE3616D0D2}" type="presParOf" srcId="{B8A5E7F6-66E1-4A3B-83A8-90477B9BEFE0}" destId="{54291DFC-84DE-4725-8C44-16AD7ADF7317}" srcOrd="1" destOrd="0" presId="urn:microsoft.com/office/officeart/2005/8/layout/hierarchy2"/>
    <dgm:cxn modelId="{9ADA68CF-6888-44B8-A1F7-922D544DDE09}" type="presParOf" srcId="{54291DFC-84DE-4725-8C44-16AD7ADF7317}" destId="{6581FD96-E6D4-409F-B23C-F976F8F9C099}" srcOrd="0" destOrd="0" presId="urn:microsoft.com/office/officeart/2005/8/layout/hierarchy2"/>
    <dgm:cxn modelId="{135229B6-4F33-4F6C-BD03-EC47AE0CBB71}" type="presParOf" srcId="{54291DFC-84DE-4725-8C44-16AD7ADF7317}" destId="{703F3047-DDF8-4004-8089-EA0C002F6009}" srcOrd="1" destOrd="0" presId="urn:microsoft.com/office/officeart/2005/8/layout/hierarchy2"/>
    <dgm:cxn modelId="{1BE9D91A-1E2E-43B2-A622-91F60101CAC5}" type="presParOf" srcId="{B8A5E7F6-66E1-4A3B-83A8-90477B9BEFE0}" destId="{B406BBC5-5BAC-4213-873E-87CEB83A4ED6}" srcOrd="2" destOrd="0" presId="urn:microsoft.com/office/officeart/2005/8/layout/hierarchy2"/>
    <dgm:cxn modelId="{8DB2E218-EA12-4AE9-A479-24B1F76F2BE4}" type="presParOf" srcId="{B406BBC5-5BAC-4213-873E-87CEB83A4ED6}" destId="{E1D2C9D0-A2F5-48E0-8FD7-69A4B6DDC680}" srcOrd="0" destOrd="0" presId="urn:microsoft.com/office/officeart/2005/8/layout/hierarchy2"/>
    <dgm:cxn modelId="{0420579B-965B-4859-857F-5436510BEDAC}" type="presParOf" srcId="{B8A5E7F6-66E1-4A3B-83A8-90477B9BEFE0}" destId="{D3849D3F-C43D-4C86-A340-15301A58F01F}" srcOrd="3" destOrd="0" presId="urn:microsoft.com/office/officeart/2005/8/layout/hierarchy2"/>
    <dgm:cxn modelId="{E925131A-0716-4199-9F61-EDBB79746E58}" type="presParOf" srcId="{D3849D3F-C43D-4C86-A340-15301A58F01F}" destId="{09B4FF69-D2B4-4815-A7AA-D88B9C6063B5}" srcOrd="0" destOrd="0" presId="urn:microsoft.com/office/officeart/2005/8/layout/hierarchy2"/>
    <dgm:cxn modelId="{A87AB27A-9E59-4D58-8EE1-F3DDA530C355}" type="presParOf" srcId="{D3849D3F-C43D-4C86-A340-15301A58F01F}" destId="{F8BCBBA7-83F4-4CBB-88D2-3C742DD47DBD}" srcOrd="1" destOrd="0" presId="urn:microsoft.com/office/officeart/2005/8/layout/hierarchy2"/>
    <dgm:cxn modelId="{C10EBE2B-B0B5-4212-8EED-645111C455C2}" type="presParOf" srcId="{23F21360-4674-4137-A3F0-9B2E557CDAFF}" destId="{D742AA09-166F-4D2F-B4E8-C0846EB1C4D9}" srcOrd="2" destOrd="0" presId="urn:microsoft.com/office/officeart/2005/8/layout/hierarchy2"/>
    <dgm:cxn modelId="{4C789546-D5A4-4CC2-BB5B-8DB93978D49F}" type="presParOf" srcId="{D742AA09-166F-4D2F-B4E8-C0846EB1C4D9}" destId="{8C7BD66A-D0C8-4087-807B-5541F5FCC1FA}" srcOrd="0" destOrd="0" presId="urn:microsoft.com/office/officeart/2005/8/layout/hierarchy2"/>
    <dgm:cxn modelId="{1EA17EEB-933A-4FDB-A3E8-9DB5D2471369}" type="presParOf" srcId="{23F21360-4674-4137-A3F0-9B2E557CDAFF}" destId="{4738B914-6332-49D0-A293-E02D9F836462}" srcOrd="3" destOrd="0" presId="urn:microsoft.com/office/officeart/2005/8/layout/hierarchy2"/>
    <dgm:cxn modelId="{83BB149E-868B-4317-9DDC-728D8B2EA9FE}" type="presParOf" srcId="{4738B914-6332-49D0-A293-E02D9F836462}" destId="{0BDF3FDF-B8F2-4038-873A-783D296DFA48}" srcOrd="0" destOrd="0" presId="urn:microsoft.com/office/officeart/2005/8/layout/hierarchy2"/>
    <dgm:cxn modelId="{D3393ED2-A8BB-4A1A-AE0C-34D7541859BE}" type="presParOf" srcId="{4738B914-6332-49D0-A293-E02D9F836462}" destId="{35AD696A-8122-4D68-89B0-0EF1BB7A0B4F}" srcOrd="1" destOrd="0" presId="urn:microsoft.com/office/officeart/2005/8/layout/hierarchy2"/>
    <dgm:cxn modelId="{FADF3CF7-478C-4CB5-8AD6-0C185EFE70CB}" type="presParOf" srcId="{35AD696A-8122-4D68-89B0-0EF1BB7A0B4F}" destId="{A561679A-8BFB-4D6D-AB8F-37CDF3D0A414}" srcOrd="0" destOrd="0" presId="urn:microsoft.com/office/officeart/2005/8/layout/hierarchy2"/>
    <dgm:cxn modelId="{1CA1BDFD-9DDD-41C5-BB17-1967463E1406}" type="presParOf" srcId="{A561679A-8BFB-4D6D-AB8F-37CDF3D0A414}" destId="{3D460B51-98A1-4C68-AFB2-3CF74378E396}" srcOrd="0" destOrd="0" presId="urn:microsoft.com/office/officeart/2005/8/layout/hierarchy2"/>
    <dgm:cxn modelId="{F9B7E3BD-1E4B-45CF-B388-4B75F7E8CB39}" type="presParOf" srcId="{35AD696A-8122-4D68-89B0-0EF1BB7A0B4F}" destId="{0E7C06C3-28FE-475F-912A-F6F0D0341496}" srcOrd="1" destOrd="0" presId="urn:microsoft.com/office/officeart/2005/8/layout/hierarchy2"/>
    <dgm:cxn modelId="{77C3F55D-AA39-48FC-A144-5B699710C188}" type="presParOf" srcId="{0E7C06C3-28FE-475F-912A-F6F0D0341496}" destId="{5E5E00F8-7594-4586-99A9-EDDC9692E55B}" srcOrd="0" destOrd="0" presId="urn:microsoft.com/office/officeart/2005/8/layout/hierarchy2"/>
    <dgm:cxn modelId="{CDA3BD0C-1E2C-469D-903B-70E66D375854}" type="presParOf" srcId="{0E7C06C3-28FE-475F-912A-F6F0D0341496}" destId="{65D10A00-1A5B-4B7F-A62E-2FF4DB1173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109199-6EBA-4043-AD02-5E3B1B7FA9D4}">
      <dsp:nvSpPr>
        <dsp:cNvPr id="0" name=""/>
        <dsp:cNvSpPr/>
      </dsp:nvSpPr>
      <dsp:spPr>
        <a:xfrm>
          <a:off x="4085" y="2033106"/>
          <a:ext cx="2163534" cy="1081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tx2"/>
              </a:solidFill>
            </a:rPr>
            <a:t>semina</a:t>
          </a:r>
          <a:endParaRPr lang="it-IT" sz="2800" b="1" kern="1200" dirty="0">
            <a:solidFill>
              <a:schemeClr val="tx2"/>
            </a:solidFill>
          </a:endParaRPr>
        </a:p>
      </dsp:txBody>
      <dsp:txXfrm>
        <a:off x="4085" y="2033106"/>
        <a:ext cx="2163534" cy="1081767"/>
      </dsp:txXfrm>
    </dsp:sp>
    <dsp:sp modelId="{A7E6AF2D-3E40-4963-B092-403B1C84E9EE}">
      <dsp:nvSpPr>
        <dsp:cNvPr id="0" name=""/>
        <dsp:cNvSpPr/>
      </dsp:nvSpPr>
      <dsp:spPr>
        <a:xfrm rot="18770822">
          <a:off x="1964033" y="2085966"/>
          <a:ext cx="1272585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272585" y="21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8770822">
        <a:off x="2568511" y="2075662"/>
        <a:ext cx="63629" cy="63629"/>
      </dsp:txXfrm>
    </dsp:sp>
    <dsp:sp modelId="{4B74AD4E-75EA-46C9-A640-851210191039}">
      <dsp:nvSpPr>
        <dsp:cNvPr id="0" name=""/>
        <dsp:cNvSpPr/>
      </dsp:nvSpPr>
      <dsp:spPr>
        <a:xfrm>
          <a:off x="3033032" y="1100081"/>
          <a:ext cx="2163534" cy="1081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tx2"/>
              </a:solidFill>
            </a:rPr>
            <a:t>in superficie</a:t>
          </a:r>
          <a:r>
            <a:rPr lang="it-IT" sz="2800" b="1" kern="1200" dirty="0" smtClean="0"/>
            <a:t> </a:t>
          </a:r>
          <a:endParaRPr lang="it-IT" sz="2800" b="1" kern="1200" dirty="0"/>
        </a:p>
      </dsp:txBody>
      <dsp:txXfrm>
        <a:off x="3033032" y="1100081"/>
        <a:ext cx="2163534" cy="1081767"/>
      </dsp:txXfrm>
    </dsp:sp>
    <dsp:sp modelId="{059F3B9E-0945-4192-AE80-7406FE77263C}">
      <dsp:nvSpPr>
        <dsp:cNvPr id="0" name=""/>
        <dsp:cNvSpPr/>
      </dsp:nvSpPr>
      <dsp:spPr>
        <a:xfrm rot="19457599">
          <a:off x="5096393" y="1308446"/>
          <a:ext cx="1065760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065760" y="215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9457599">
        <a:off x="5602629" y="1303313"/>
        <a:ext cx="53288" cy="53288"/>
      </dsp:txXfrm>
    </dsp:sp>
    <dsp:sp modelId="{6581FD96-E6D4-409F-B23C-F976F8F9C099}">
      <dsp:nvSpPr>
        <dsp:cNvPr id="0" name=""/>
        <dsp:cNvSpPr/>
      </dsp:nvSpPr>
      <dsp:spPr>
        <a:xfrm>
          <a:off x="6061980" y="478065"/>
          <a:ext cx="2163534" cy="1081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tx2"/>
              </a:solidFill>
            </a:rPr>
            <a:t>ansa calibrata </a:t>
          </a:r>
          <a:endParaRPr lang="it-IT" sz="2800" kern="1200" dirty="0">
            <a:solidFill>
              <a:schemeClr val="tx2"/>
            </a:solidFill>
          </a:endParaRPr>
        </a:p>
      </dsp:txBody>
      <dsp:txXfrm>
        <a:off x="6061980" y="478065"/>
        <a:ext cx="2163534" cy="1081767"/>
      </dsp:txXfrm>
    </dsp:sp>
    <dsp:sp modelId="{B406BBC5-5BAC-4213-873E-87CEB83A4ED6}">
      <dsp:nvSpPr>
        <dsp:cNvPr id="0" name=""/>
        <dsp:cNvSpPr/>
      </dsp:nvSpPr>
      <dsp:spPr>
        <a:xfrm rot="2142401">
          <a:off x="5096393" y="1930462"/>
          <a:ext cx="1065760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065760" y="215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2142401">
        <a:off x="5602629" y="1925329"/>
        <a:ext cx="53288" cy="53288"/>
      </dsp:txXfrm>
    </dsp:sp>
    <dsp:sp modelId="{09B4FF69-D2B4-4815-A7AA-D88B9C6063B5}">
      <dsp:nvSpPr>
        <dsp:cNvPr id="0" name=""/>
        <dsp:cNvSpPr/>
      </dsp:nvSpPr>
      <dsp:spPr>
        <a:xfrm>
          <a:off x="6061980" y="1722097"/>
          <a:ext cx="2163534" cy="1081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err="1" smtClean="0">
              <a:solidFill>
                <a:schemeClr val="tx2"/>
              </a:solidFill>
            </a:rPr>
            <a:t>spatolamento</a:t>
          </a:r>
          <a:endParaRPr lang="it-IT" sz="2800" kern="1200" dirty="0">
            <a:solidFill>
              <a:schemeClr val="tx2"/>
            </a:solidFill>
          </a:endParaRPr>
        </a:p>
      </dsp:txBody>
      <dsp:txXfrm>
        <a:off x="6061980" y="1722097"/>
        <a:ext cx="2163534" cy="1081767"/>
      </dsp:txXfrm>
    </dsp:sp>
    <dsp:sp modelId="{D742AA09-166F-4D2F-B4E8-C0846EB1C4D9}">
      <dsp:nvSpPr>
        <dsp:cNvPr id="0" name=""/>
        <dsp:cNvSpPr/>
      </dsp:nvSpPr>
      <dsp:spPr>
        <a:xfrm rot="2829178">
          <a:off x="1964033" y="3018990"/>
          <a:ext cx="1272585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272585" y="21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2829178">
        <a:off x="2568511" y="3008686"/>
        <a:ext cx="63629" cy="63629"/>
      </dsp:txXfrm>
    </dsp:sp>
    <dsp:sp modelId="{0BDF3FDF-B8F2-4038-873A-783D296DFA48}">
      <dsp:nvSpPr>
        <dsp:cNvPr id="0" name=""/>
        <dsp:cNvSpPr/>
      </dsp:nvSpPr>
      <dsp:spPr>
        <a:xfrm>
          <a:off x="3033032" y="2966130"/>
          <a:ext cx="2163534" cy="1081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tx2"/>
              </a:solidFill>
            </a:rPr>
            <a:t>per inclusione</a:t>
          </a:r>
          <a:endParaRPr lang="it-IT" sz="2800" b="1" kern="1200" dirty="0">
            <a:solidFill>
              <a:schemeClr val="tx2"/>
            </a:solidFill>
          </a:endParaRPr>
        </a:p>
      </dsp:txBody>
      <dsp:txXfrm>
        <a:off x="3033032" y="2966130"/>
        <a:ext cx="2163534" cy="1081767"/>
      </dsp:txXfrm>
    </dsp:sp>
    <dsp:sp modelId="{A561679A-8BFB-4D6D-AB8F-37CDF3D0A414}">
      <dsp:nvSpPr>
        <dsp:cNvPr id="0" name=""/>
        <dsp:cNvSpPr/>
      </dsp:nvSpPr>
      <dsp:spPr>
        <a:xfrm>
          <a:off x="5196567" y="3485502"/>
          <a:ext cx="865413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865413" y="215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607638" y="3485378"/>
        <a:ext cx="43270" cy="43270"/>
      </dsp:txXfrm>
    </dsp:sp>
    <dsp:sp modelId="{5E5E00F8-7594-4586-99A9-EDDC9692E55B}">
      <dsp:nvSpPr>
        <dsp:cNvPr id="0" name=""/>
        <dsp:cNvSpPr/>
      </dsp:nvSpPr>
      <dsp:spPr>
        <a:xfrm>
          <a:off x="6061980" y="2966130"/>
          <a:ext cx="2163534" cy="1081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err="1" smtClean="0">
              <a:solidFill>
                <a:schemeClr val="tx2"/>
              </a:solidFill>
            </a:rPr>
            <a:t>Agar-germi</a:t>
          </a:r>
          <a:endParaRPr lang="it-IT" sz="2800" b="1" kern="1200" dirty="0">
            <a:solidFill>
              <a:schemeClr val="tx2"/>
            </a:solidFill>
          </a:endParaRPr>
        </a:p>
      </dsp:txBody>
      <dsp:txXfrm>
        <a:off x="6061980" y="2966130"/>
        <a:ext cx="2163534" cy="1081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D87E7F3-526C-4528-B1AE-AADEE11FEEE8}" type="datetimeFigureOut">
              <a:rPr lang="it-IT"/>
              <a:pPr>
                <a:defRPr/>
              </a:pPr>
              <a:t>30/01/2014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CE33089-BAC6-4D0C-8F7E-55ECEF7CE6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r>
              <a:rPr lang="it-IT" noProof="0" smtClean="0">
                <a:sym typeface="Gill Sans" charset="0"/>
              </a:rPr>
              <a:t>Fare clic sull'icona per inserire un'immagine</a:t>
            </a:r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Autore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i="1" dirty="0" err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2012</a:t>
            </a:r>
          </a:p>
        </p:txBody>
      </p:sp>
      <p:pic>
        <p:nvPicPr>
          <p:cNvPr id="1027" name="Picture 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92863" y="5946775"/>
            <a:ext cx="27511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8" r:id="rId2"/>
    <p:sldLayoutId id="2147483897" r:id="rId3"/>
    <p:sldLayoutId id="2147483896" r:id="rId4"/>
    <p:sldLayoutId id="2147483895" r:id="rId5"/>
    <p:sldLayoutId id="2147483894" r:id="rId6"/>
    <p:sldLayoutId id="2147483893" r:id="rId7"/>
    <p:sldLayoutId id="2147483892" r:id="rId8"/>
    <p:sldLayoutId id="2147483891" r:id="rId9"/>
    <p:sldLayoutId id="2147483890" r:id="rId10"/>
    <p:sldLayoutId id="21474838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Autore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i="1" dirty="0" err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2012</a:t>
            </a:r>
          </a:p>
        </p:txBody>
      </p:sp>
      <p:pic>
        <p:nvPicPr>
          <p:cNvPr id="13315" name="Picture 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92863" y="5946775"/>
            <a:ext cx="27511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0" r:id="rId2"/>
    <p:sldLayoutId id="2147483909" r:id="rId3"/>
    <p:sldLayoutId id="2147483908" r:id="rId4"/>
    <p:sldLayoutId id="2147483907" r:id="rId5"/>
    <p:sldLayoutId id="2147483906" r:id="rId6"/>
    <p:sldLayoutId id="2147483905" r:id="rId7"/>
    <p:sldLayoutId id="2147483904" r:id="rId8"/>
    <p:sldLayoutId id="2147483903" r:id="rId9"/>
    <p:sldLayoutId id="2147483902" r:id="rId10"/>
    <p:sldLayoutId id="2147483901" r:id="rId11"/>
    <p:sldLayoutId id="214748390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327775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2013</a:t>
            </a:r>
          </a:p>
        </p:txBody>
      </p:sp>
      <p:pic>
        <p:nvPicPr>
          <p:cNvPr id="26627" name="Picture 2"/>
          <p:cNvPicPr>
            <a:picLocks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6165850"/>
            <a:ext cx="20510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7" r:id="rId2"/>
    <p:sldLayoutId id="2147483916" r:id="rId3"/>
    <p:sldLayoutId id="2147483915" r:id="rId4"/>
    <p:sldLayoutId id="2147483914" r:id="rId5"/>
    <p:sldLayoutId id="2147483913" r:id="rId6"/>
    <p:sldLayoutId id="2147483912" r:id="rId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olo 1"/>
          <p:cNvSpPr>
            <a:spLocks noGrp="1"/>
          </p:cNvSpPr>
          <p:nvPr>
            <p:ph type="ctrTitle"/>
          </p:nvPr>
        </p:nvSpPr>
        <p:spPr bwMode="auto">
          <a:xfrm>
            <a:off x="684213" y="1412875"/>
            <a:ext cx="7772400" cy="7921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TECNICA  DI  LABORATORIO</a:t>
            </a:r>
          </a:p>
        </p:txBody>
      </p:sp>
      <p:sp>
        <p:nvSpPr>
          <p:cNvPr id="35842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339850" y="3044825"/>
            <a:ext cx="6400800" cy="17526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Valutazione quantitativa dei microrganismi in un campione </a:t>
            </a:r>
          </a:p>
          <a:p>
            <a:pPr eaLnBrk="1" hangingPunct="1"/>
            <a:r>
              <a:rPr lang="it-IT" smtClean="0"/>
              <a:t>(conta microbica)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 bwMode="auto">
          <a:xfrm>
            <a:off x="539750" y="260350"/>
            <a:ext cx="8228013" cy="7207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Diluenti per microbiologia - 2</a:t>
            </a:r>
          </a:p>
        </p:txBody>
      </p:sp>
      <p:sp>
        <p:nvSpPr>
          <p:cNvPr id="4505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89585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 typeface="Gill Sans"/>
              <a:buNone/>
            </a:pPr>
            <a:r>
              <a:rPr lang="it-IT" sz="2400" b="1" smtClean="0"/>
              <a:t>Acqua peptonata salina (pH 7)</a:t>
            </a:r>
          </a:p>
          <a:p>
            <a:pPr eaLnBrk="1" hangingPunct="1">
              <a:lnSpc>
                <a:spcPct val="80000"/>
              </a:lnSpc>
              <a:buSzTx/>
            </a:pPr>
            <a:r>
              <a:rPr lang="it-IT" sz="2400" smtClean="0"/>
              <a:t>Peptone                             1 g</a:t>
            </a:r>
          </a:p>
          <a:p>
            <a:pPr eaLnBrk="1" hangingPunct="1">
              <a:lnSpc>
                <a:spcPct val="80000"/>
              </a:lnSpc>
              <a:buSzTx/>
            </a:pPr>
            <a:r>
              <a:rPr lang="it-IT" sz="2400" smtClean="0"/>
              <a:t>NaCl                                 8,5 g</a:t>
            </a:r>
          </a:p>
          <a:p>
            <a:pPr eaLnBrk="1" hangingPunct="1">
              <a:lnSpc>
                <a:spcPct val="80000"/>
              </a:lnSpc>
              <a:buSzTx/>
            </a:pPr>
            <a:r>
              <a:rPr lang="it-IT" sz="2400" smtClean="0"/>
              <a:t>Acqua distillata          1000mL</a:t>
            </a:r>
          </a:p>
          <a:p>
            <a:pPr algn="ctr" eaLnBrk="1" hangingPunct="1">
              <a:lnSpc>
                <a:spcPct val="80000"/>
              </a:lnSpc>
              <a:buSzTx/>
              <a:buFont typeface="Gill Sans"/>
              <a:buNone/>
            </a:pPr>
            <a:r>
              <a:rPr lang="en-US" sz="2400" b="1" smtClean="0"/>
              <a:t>Butterfield’s phosphate buffered dilution water (pH7)</a:t>
            </a:r>
          </a:p>
          <a:p>
            <a:pPr eaLnBrk="1" hangingPunct="1">
              <a:lnSpc>
                <a:spcPct val="80000"/>
              </a:lnSpc>
              <a:buSzTx/>
            </a:pPr>
            <a:r>
              <a:rPr lang="it-IT" sz="2400" smtClean="0"/>
              <a:t>KH2PO4                            34 g</a:t>
            </a:r>
          </a:p>
          <a:p>
            <a:pPr eaLnBrk="1" hangingPunct="1">
              <a:lnSpc>
                <a:spcPct val="80000"/>
              </a:lnSpc>
              <a:buSzTx/>
            </a:pPr>
            <a:r>
              <a:rPr lang="it-IT" sz="2400" smtClean="0"/>
              <a:t>Acqua distillata          1000mL</a:t>
            </a:r>
          </a:p>
          <a:p>
            <a:pPr algn="ctr" eaLnBrk="1" hangingPunct="1">
              <a:lnSpc>
                <a:spcPct val="80000"/>
              </a:lnSpc>
              <a:buSzTx/>
              <a:buFont typeface="Gill Sans"/>
              <a:buNone/>
            </a:pPr>
            <a:r>
              <a:rPr lang="it-IT" sz="2400" b="1" smtClean="0"/>
              <a:t>Acqua triptonata1‰(pH7)</a:t>
            </a:r>
          </a:p>
          <a:p>
            <a:pPr eaLnBrk="1" hangingPunct="1">
              <a:lnSpc>
                <a:spcPct val="80000"/>
              </a:lnSpc>
              <a:buSzTx/>
            </a:pPr>
            <a:r>
              <a:rPr lang="it-IT" sz="2400" smtClean="0"/>
              <a:t>Triptone                              1 g</a:t>
            </a:r>
          </a:p>
          <a:p>
            <a:pPr eaLnBrk="1" hangingPunct="1">
              <a:lnSpc>
                <a:spcPct val="80000"/>
              </a:lnSpc>
              <a:buSzTx/>
            </a:pPr>
            <a:r>
              <a:rPr lang="it-IT" sz="2400" smtClean="0"/>
              <a:t>Acqua distillata          1000mL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Rapportare il risultato</a:t>
            </a:r>
          </a:p>
        </p:txBody>
      </p:sp>
      <p:sp>
        <p:nvSpPr>
          <p:cNvPr id="46082" name="Segnaposto contenuto 2"/>
          <p:cNvSpPr>
            <a:spLocks noGrp="1"/>
          </p:cNvSpPr>
          <p:nvPr>
            <p:ph idx="1"/>
          </p:nvPr>
        </p:nvSpPr>
        <p:spPr bwMode="auto">
          <a:xfrm>
            <a:off x="323850" y="1744663"/>
            <a:ext cx="8229600" cy="39163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b="1" smtClean="0">
                <a:solidFill>
                  <a:schemeClr val="tx2"/>
                </a:solidFill>
              </a:rPr>
              <a:t>è indispensabile:</a:t>
            </a:r>
          </a:p>
          <a:p>
            <a:pPr algn="ctr" eaLnBrk="1" hangingPunct="1">
              <a:buFont typeface="Gill Sans"/>
              <a:buNone/>
            </a:pPr>
            <a:r>
              <a:rPr lang="it-IT" smtClean="0">
                <a:solidFill>
                  <a:schemeClr val="tx2"/>
                </a:solidFill>
              </a:rPr>
              <a:t>tenere conto nel calcolo del </a:t>
            </a:r>
          </a:p>
          <a:p>
            <a:pPr algn="ctr" eaLnBrk="1" hangingPunct="1">
              <a:buFont typeface="Gill Sans"/>
              <a:buNone/>
            </a:pPr>
            <a:r>
              <a:rPr lang="it-IT" b="1" smtClean="0">
                <a:solidFill>
                  <a:schemeClr val="tx2"/>
                </a:solidFill>
              </a:rPr>
              <a:t>fattore totale di diluizione</a:t>
            </a:r>
            <a:endParaRPr lang="it-IT" smtClean="0">
              <a:solidFill>
                <a:schemeClr val="tx2"/>
              </a:solidFill>
            </a:endParaRPr>
          </a:p>
          <a:p>
            <a:pPr algn="ctr" eaLnBrk="1" hangingPunct="1">
              <a:buFont typeface="Gill Sans"/>
              <a:buNone/>
            </a:pPr>
            <a:r>
              <a:rPr lang="it-IT" smtClean="0">
                <a:solidFill>
                  <a:schemeClr val="tx2"/>
                </a:solidFill>
              </a:rPr>
              <a:t>quindi</a:t>
            </a:r>
          </a:p>
          <a:p>
            <a:pPr algn="ctr" eaLnBrk="1" hangingPunct="1">
              <a:buFont typeface="Gill Sans"/>
              <a:buNone/>
            </a:pPr>
            <a:r>
              <a:rPr lang="it-IT" b="1" smtClean="0">
                <a:solidFill>
                  <a:schemeClr val="tx2"/>
                </a:solidFill>
              </a:rPr>
              <a:t>moltiplicare il risultato per il reciproco del fattore di diluizione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12096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Come  si esprime  un  risultato</a:t>
            </a:r>
            <a:br>
              <a:rPr lang="it-IT" sz="4400" b="1" smtClean="0"/>
            </a:br>
            <a:r>
              <a:rPr lang="it-IT" sz="2400" smtClean="0"/>
              <a:t>(conteggio in terreno solido)</a:t>
            </a:r>
          </a:p>
        </p:txBody>
      </p:sp>
      <p:sp>
        <p:nvSpPr>
          <p:cNvPr id="4710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844675"/>
            <a:ext cx="8229600" cy="39893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45 colonie contate nella diluizione  1:100</a:t>
            </a:r>
          </a:p>
          <a:p>
            <a:pPr algn="ctr" eaLnBrk="1" hangingPunct="1">
              <a:buFont typeface="Gill Sans"/>
              <a:buNone/>
            </a:pPr>
            <a:endParaRPr lang="it-IT" smtClean="0"/>
          </a:p>
          <a:p>
            <a:pPr algn="ctr" eaLnBrk="1" hangingPunct="1">
              <a:buFont typeface="Gill Sans"/>
              <a:buNone/>
            </a:pPr>
            <a:r>
              <a:rPr lang="it-IT" smtClean="0"/>
              <a:t>45 X 100 = 4500</a:t>
            </a:r>
          </a:p>
          <a:p>
            <a:pPr algn="ctr" eaLnBrk="1" hangingPunct="1">
              <a:buFont typeface="Gill Sans"/>
              <a:buNone/>
            </a:pPr>
            <a:endParaRPr lang="it-IT" smtClean="0"/>
          </a:p>
          <a:p>
            <a:pPr algn="ctr" eaLnBrk="1" hangingPunct="1">
              <a:buFont typeface="Gill Sans"/>
              <a:buNone/>
            </a:pPr>
            <a:r>
              <a:rPr lang="it-IT" b="1" smtClean="0"/>
              <a:t>Carica batterica totale a 37°C = 4500 UFC /mL</a:t>
            </a:r>
          </a:p>
          <a:p>
            <a:pPr algn="ctr" eaLnBrk="1" hangingPunct="1">
              <a:buFont typeface="Gill Sans"/>
              <a:buNone/>
            </a:pPr>
            <a:r>
              <a:rPr lang="it-IT" smtClean="0"/>
              <a:t>(UFC = Unità Formanti Colonie)</a:t>
            </a:r>
          </a:p>
        </p:txBody>
      </p:sp>
      <p:sp>
        <p:nvSpPr>
          <p:cNvPr id="47107" name="Freccia in giù 3"/>
          <p:cNvSpPr>
            <a:spLocks noChangeArrowheads="1"/>
          </p:cNvSpPr>
          <p:nvPr/>
        </p:nvSpPr>
        <p:spPr bwMode="auto">
          <a:xfrm>
            <a:off x="4427538" y="2565400"/>
            <a:ext cx="288925" cy="576263"/>
          </a:xfrm>
          <a:prstGeom prst="downArrow">
            <a:avLst>
              <a:gd name="adj1" fmla="val 50000"/>
              <a:gd name="adj2" fmla="val 49863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47108" name="Freccia in giù 4"/>
          <p:cNvSpPr>
            <a:spLocks noChangeArrowheads="1"/>
          </p:cNvSpPr>
          <p:nvPr/>
        </p:nvSpPr>
        <p:spPr bwMode="auto">
          <a:xfrm>
            <a:off x="4427538" y="3789363"/>
            <a:ext cx="288925" cy="576262"/>
          </a:xfrm>
          <a:prstGeom prst="downArrow">
            <a:avLst>
              <a:gd name="adj1" fmla="val 50000"/>
              <a:gd name="adj2" fmla="val 49863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Tecniche dirette: </a:t>
            </a:r>
            <a:br>
              <a:rPr lang="it-IT" sz="4400" b="1" smtClean="0"/>
            </a:br>
            <a:r>
              <a:rPr lang="it-IT" sz="4400" b="1" smtClean="0"/>
              <a:t>camere conta cellule</a:t>
            </a:r>
          </a:p>
        </p:txBody>
      </p:sp>
      <p:pic>
        <p:nvPicPr>
          <p:cNvPr id="48130" name="Picture 4" descr="6-2pag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20913"/>
            <a:ext cx="7885112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Tecniche dirette: </a:t>
            </a:r>
            <a:br>
              <a:rPr lang="it-IT" sz="4400" b="1" smtClean="0"/>
            </a:br>
            <a:r>
              <a:rPr lang="it-IT" sz="4400" b="1" smtClean="0"/>
              <a:t>camere conta cellule - calcolo</a:t>
            </a:r>
          </a:p>
        </p:txBody>
      </p:sp>
      <p:sp>
        <p:nvSpPr>
          <p:cNvPr id="4915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927225"/>
            <a:ext cx="8229600" cy="42386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it-IT" sz="2200" smtClean="0"/>
              <a:t>contare le cellule presenti in una frazione di superficie (per esempio 1/25 di mm</a:t>
            </a:r>
            <a:r>
              <a:rPr lang="it-IT" sz="2200" baseline="30000" smtClean="0"/>
              <a:t>2</a:t>
            </a:r>
            <a:r>
              <a:rPr lang="it-IT" sz="2200" smtClean="0"/>
              <a:t>)</a:t>
            </a:r>
          </a:p>
          <a:p>
            <a:pPr eaLnBrk="1" hangingPunct="1">
              <a:buSzTx/>
            </a:pPr>
            <a:r>
              <a:rPr lang="it-IT" sz="2200" smtClean="0"/>
              <a:t>moltiplicare per 25 (cellule /1 mm</a:t>
            </a:r>
            <a:r>
              <a:rPr lang="it-IT" sz="2200" baseline="30000" smtClean="0"/>
              <a:t>2</a:t>
            </a:r>
            <a:r>
              <a:rPr lang="it-IT" sz="2200" smtClean="0"/>
              <a:t>) e quindi per 10 (altezza della camera: 1/10mm).</a:t>
            </a:r>
          </a:p>
          <a:p>
            <a:pPr eaLnBrk="1" hangingPunct="1">
              <a:buSzTx/>
            </a:pPr>
            <a:r>
              <a:rPr lang="it-IT" sz="2200" smtClean="0"/>
              <a:t>In questo modo si ottiene il numero di cellule per mm</a:t>
            </a:r>
            <a:r>
              <a:rPr lang="it-IT" sz="2200" baseline="30000" smtClean="0"/>
              <a:t>3</a:t>
            </a:r>
            <a:endParaRPr lang="it-IT" sz="2200" smtClean="0"/>
          </a:p>
          <a:p>
            <a:pPr eaLnBrk="1" hangingPunct="1">
              <a:buSzTx/>
            </a:pPr>
            <a:r>
              <a:rPr lang="it-IT" sz="2200" smtClean="0"/>
              <a:t>per  rapportare tale valore al mL, occorre moltiplicare ancora per 1000 (N.B: 1 mm</a:t>
            </a:r>
            <a:r>
              <a:rPr lang="it-IT" sz="2200" baseline="30000" smtClean="0"/>
              <a:t>3</a:t>
            </a:r>
            <a:r>
              <a:rPr lang="it-IT" sz="2200" smtClean="0"/>
              <a:t> = 1/1000 di mL)</a:t>
            </a:r>
          </a:p>
          <a:p>
            <a:pPr eaLnBrk="1" hangingPunct="1">
              <a:buSzTx/>
            </a:pPr>
            <a:r>
              <a:rPr lang="it-IT" sz="2200" smtClean="0"/>
              <a:t>tenere conto del fattore di diluizione iniziale:</a:t>
            </a:r>
          </a:p>
          <a:p>
            <a:pPr algn="ctr" eaLnBrk="1" hangingPunct="1">
              <a:buFont typeface="Gill Sans"/>
              <a:buNone/>
            </a:pPr>
            <a:r>
              <a:rPr lang="it-IT" sz="2200" smtClean="0"/>
              <a:t> campione diluito 1/100  </a:t>
            </a:r>
            <a:r>
              <a:rPr lang="it-IT" sz="2200" smtClean="0">
                <a:sym typeface="Wingdings" pitchFamily="2" charset="2"/>
              </a:rPr>
              <a:t> </a:t>
            </a:r>
            <a:r>
              <a:rPr lang="it-IT" sz="2200" smtClean="0"/>
              <a:t>moltiplicare per 100.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255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Tecniche dirette: </a:t>
            </a:r>
            <a:br>
              <a:rPr lang="it-IT" sz="4400" b="1" smtClean="0"/>
            </a:br>
            <a:r>
              <a:rPr lang="it-IT" sz="4400" b="1" smtClean="0"/>
              <a:t>contacellule elettronico</a:t>
            </a:r>
          </a:p>
        </p:txBody>
      </p:sp>
      <p:pic>
        <p:nvPicPr>
          <p:cNvPr id="50179" name="Picture 5" descr="6-4pag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788" y="2012950"/>
            <a:ext cx="52673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255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Conta microbica: metodi indiretti</a:t>
            </a:r>
            <a:br>
              <a:rPr lang="it-IT" sz="4400" b="1" smtClean="0"/>
            </a:br>
            <a:r>
              <a:rPr lang="it-IT" sz="4400" b="1" smtClean="0"/>
              <a:t>tecniche di semina in piastra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Semina con ansa calibrata.</a:t>
            </a:r>
          </a:p>
        </p:txBody>
      </p:sp>
      <p:pic>
        <p:nvPicPr>
          <p:cNvPr id="52227" name="Picture 5" descr="6-6pag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1711325"/>
            <a:ext cx="5097463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Semina per </a:t>
            </a:r>
            <a:br>
              <a:rPr lang="it-IT" sz="4400" b="1" smtClean="0"/>
            </a:br>
            <a:r>
              <a:rPr lang="it-IT" sz="4400" b="1" smtClean="0"/>
              <a:t>spatolamento in superficie</a:t>
            </a:r>
          </a:p>
        </p:txBody>
      </p:sp>
      <p:pic>
        <p:nvPicPr>
          <p:cNvPr id="53251" name="Picture 5" descr="6-7pag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2551113"/>
            <a:ext cx="47371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Semina per inclusione</a:t>
            </a:r>
          </a:p>
        </p:txBody>
      </p:sp>
      <p:sp>
        <p:nvSpPr>
          <p:cNvPr id="5427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73225"/>
            <a:ext cx="8229600" cy="42767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it-IT" sz="2400" smtClean="0"/>
              <a:t>depositare un quantitativo noto del campione (es. 1 mL) sul fondo di una piastra Petri sterile vuota</a:t>
            </a:r>
          </a:p>
          <a:p>
            <a:pPr eaLnBrk="1" hangingPunct="1">
              <a:buSzTx/>
            </a:pPr>
            <a:r>
              <a:rPr lang="it-IT" sz="2400" smtClean="0"/>
              <a:t>aggiungere il quantitativo necessario di agar sterile fuso e mantenuto ad una temperatura non superiore ai 50 °C </a:t>
            </a:r>
          </a:p>
          <a:p>
            <a:pPr eaLnBrk="1" hangingPunct="1">
              <a:buSzTx/>
            </a:pPr>
            <a:r>
              <a:rPr lang="it-IT" sz="2400" smtClean="0"/>
              <a:t>mescolare delicatamente con moto rotatorio </a:t>
            </a:r>
          </a:p>
          <a:p>
            <a:pPr eaLnBrk="1" hangingPunct="1">
              <a:buSzTx/>
            </a:pPr>
            <a:r>
              <a:rPr lang="it-IT" sz="2400" smtClean="0"/>
              <a:t>lasciare solidificare</a:t>
            </a:r>
          </a:p>
          <a:p>
            <a:pPr eaLnBrk="1" hangingPunct="1">
              <a:buSzTx/>
            </a:pPr>
            <a:r>
              <a:rPr lang="it-IT" sz="2400" smtClean="0"/>
              <a:t>porre in termostato per l’incubazione (piastra capovolta)</a:t>
            </a:r>
          </a:p>
          <a:p>
            <a:pPr eaLnBrk="1" hangingPunct="1">
              <a:buSzTx/>
            </a:pPr>
            <a:r>
              <a:rPr lang="it-IT" sz="2400" smtClean="0"/>
              <a:t>dopo incubazione, contare le colonie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435975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Conta microbica: principio generale</a:t>
            </a:r>
          </a:p>
        </p:txBody>
      </p:sp>
      <p:sp>
        <p:nvSpPr>
          <p:cNvPr id="36866" name="Segnaposto contenuto 2"/>
          <p:cNvSpPr>
            <a:spLocks noGrp="1"/>
          </p:cNvSpPr>
          <p:nvPr>
            <p:ph idx="1"/>
          </p:nvPr>
        </p:nvSpPr>
        <p:spPr bwMode="auto">
          <a:xfrm>
            <a:off x="539750" y="1917700"/>
            <a:ext cx="7993063" cy="32400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Gill Sans"/>
              <a:buNone/>
            </a:pPr>
            <a:r>
              <a:rPr lang="it-IT" smtClean="0"/>
              <a:t>I risultati vanno sempre riferiti a una </a:t>
            </a:r>
            <a:r>
              <a:rPr lang="it-IT" b="1" smtClean="0"/>
              <a:t>frazione predeterminata del campione </a:t>
            </a:r>
            <a:r>
              <a:rPr lang="it-IT" smtClean="0"/>
              <a:t>(unità di volume, peso, superficie) opportunamente scelta e che si ritiene rappresentativa del campione “in toto”</a:t>
            </a:r>
          </a:p>
          <a:p>
            <a:pPr eaLnBrk="1" hangingPunct="1">
              <a:buFont typeface="Gill Sans"/>
              <a:buNone/>
            </a:pPr>
            <a:r>
              <a:rPr lang="it-IT" smtClean="0"/>
              <a:t>                  Es:  10</a:t>
            </a:r>
            <a:r>
              <a:rPr lang="it-IT" baseline="30000" smtClean="0"/>
              <a:t>3 </a:t>
            </a:r>
            <a:r>
              <a:rPr lang="it-IT" smtClean="0"/>
              <a:t> batteri (UFC) / ml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olo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1354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Semina per inclusione dopo diluizione del campione</a:t>
            </a:r>
          </a:p>
        </p:txBody>
      </p:sp>
      <p:pic>
        <p:nvPicPr>
          <p:cNvPr id="55299" name="Picture 5" descr="6-5pag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43138"/>
            <a:ext cx="5114925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Tecniche indirette: </a:t>
            </a:r>
            <a:br>
              <a:rPr lang="it-IT" sz="4400" b="1" smtClean="0"/>
            </a:br>
            <a:r>
              <a:rPr lang="it-IT" sz="4400" b="1" smtClean="0"/>
              <a:t>membrane filtranti (MF)</a:t>
            </a:r>
          </a:p>
        </p:txBody>
      </p:sp>
      <p:sp>
        <p:nvSpPr>
          <p:cNvPr id="5632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103438"/>
            <a:ext cx="8229600" cy="39893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it-IT" sz="2200" smtClean="0"/>
              <a:t>filtrazione  del campione attraverso membrane di cellulosa dotate di micropori (</a:t>
            </a:r>
            <a:r>
              <a:rPr lang="el-GR" sz="2200" smtClean="0"/>
              <a:t>0,2-0,4 μ</a:t>
            </a:r>
            <a:r>
              <a:rPr lang="it-IT" sz="2200" smtClean="0"/>
              <a:t>m)</a:t>
            </a:r>
          </a:p>
          <a:p>
            <a:pPr eaLnBrk="1" hangingPunct="1">
              <a:buSzTx/>
            </a:pPr>
            <a:r>
              <a:rPr lang="it-IT" sz="2200" smtClean="0"/>
              <a:t>i microrganismi presenti nel campione rimangono sulla superficie della membrana</a:t>
            </a:r>
          </a:p>
          <a:p>
            <a:pPr eaLnBrk="1" hangingPunct="1">
              <a:buSzTx/>
            </a:pPr>
            <a:r>
              <a:rPr lang="it-IT" sz="2200" smtClean="0"/>
              <a:t>deposizione  della membrana  sulla superficie di una piastra Petri con terreno sterile adatto allo sviluppo dei microrganismi ricercati </a:t>
            </a:r>
          </a:p>
          <a:p>
            <a:pPr eaLnBrk="1" hangingPunct="1">
              <a:buSzTx/>
            </a:pPr>
            <a:r>
              <a:rPr lang="it-IT" sz="2200" smtClean="0"/>
              <a:t>incubazione in termostato </a:t>
            </a:r>
          </a:p>
          <a:p>
            <a:pPr eaLnBrk="1" hangingPunct="1">
              <a:buSzTx/>
            </a:pPr>
            <a:r>
              <a:rPr lang="it-IT" sz="2200" smtClean="0"/>
              <a:t>le sostanze nutritive del terreno salgono per capillarità attraverso la membrana, sulla cui superficie si sviluppano le colonie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Tecnica MF</a:t>
            </a:r>
          </a:p>
        </p:txBody>
      </p:sp>
      <p:pic>
        <p:nvPicPr>
          <p:cNvPr id="57347" name="Picture 5" descr="6-9pag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052513"/>
            <a:ext cx="6831012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Dip-slide: impiego</a:t>
            </a:r>
          </a:p>
        </p:txBody>
      </p:sp>
      <p:pic>
        <p:nvPicPr>
          <p:cNvPr id="58371" name="Picture 5" descr="6-12pag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60575"/>
            <a:ext cx="854710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Dip-slide:  valutazione risultato</a:t>
            </a:r>
          </a:p>
        </p:txBody>
      </p:sp>
      <p:pic>
        <p:nvPicPr>
          <p:cNvPr id="59394" name="Picture 4" descr="6-13pag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89138"/>
            <a:ext cx="714851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Tecnica “contact plate”</a:t>
            </a:r>
          </a:p>
        </p:txBody>
      </p:sp>
      <p:sp>
        <p:nvSpPr>
          <p:cNvPr id="6041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557338"/>
            <a:ext cx="8229600" cy="39592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per il controllo microbiologico delle superfici</a:t>
            </a:r>
          </a:p>
          <a:p>
            <a:pPr algn="ctr" eaLnBrk="1" hangingPunct="1">
              <a:buFont typeface="Gill Sans"/>
              <a:buNone/>
            </a:pPr>
            <a:endParaRPr lang="it-IT" sz="1000" smtClean="0"/>
          </a:p>
          <a:p>
            <a:pPr eaLnBrk="1" hangingPunct="1">
              <a:buSzTx/>
            </a:pPr>
            <a:r>
              <a:rPr lang="it-IT" smtClean="0"/>
              <a:t>il terreno sporge di qualche mm rispetto al bordo della piastra aperta</a:t>
            </a:r>
          </a:p>
          <a:p>
            <a:pPr algn="ctr" eaLnBrk="1" hangingPunct="1">
              <a:buSzTx/>
              <a:buFont typeface="Gill Sans"/>
              <a:buNone/>
            </a:pPr>
            <a:r>
              <a:rPr lang="it-IT" smtClean="0"/>
              <a:t>tecnica di esecuzione</a:t>
            </a:r>
          </a:p>
          <a:p>
            <a:pPr eaLnBrk="1" hangingPunct="1">
              <a:buSzTx/>
            </a:pPr>
            <a:r>
              <a:rPr lang="it-IT" smtClean="0"/>
              <a:t>semplice apposizione o strisciamento fra terreno e superficie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Tecnica “Petri-film”</a:t>
            </a:r>
          </a:p>
        </p:txBody>
      </p:sp>
      <p:pic>
        <p:nvPicPr>
          <p:cNvPr id="61443" name="Picture 5" descr="6-14Apag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538" y="1689100"/>
            <a:ext cx="3065462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6" descr="6-14Bpag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540125"/>
            <a:ext cx="311626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Conta microbica: tecniche indirette in terreno liquido - MPN</a:t>
            </a:r>
          </a:p>
        </p:txBody>
      </p:sp>
      <p:sp>
        <p:nvSpPr>
          <p:cNvPr id="6246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276475"/>
            <a:ext cx="8229600" cy="34845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>
                <a:solidFill>
                  <a:srgbClr val="FF0000"/>
                </a:solidFill>
              </a:rPr>
              <a:t>MPN</a:t>
            </a:r>
            <a:r>
              <a:rPr lang="it-IT" smtClean="0"/>
              <a:t>  = </a:t>
            </a:r>
            <a:r>
              <a:rPr lang="it-IT" i="1" smtClean="0">
                <a:solidFill>
                  <a:srgbClr val="FF0000"/>
                </a:solidFill>
              </a:rPr>
              <a:t>M</a:t>
            </a:r>
            <a:r>
              <a:rPr lang="it-IT" i="1" smtClean="0"/>
              <a:t>ost </a:t>
            </a:r>
            <a:r>
              <a:rPr lang="it-IT" i="1" smtClean="0">
                <a:solidFill>
                  <a:srgbClr val="FF0000"/>
                </a:solidFill>
              </a:rPr>
              <a:t>P</a:t>
            </a:r>
            <a:r>
              <a:rPr lang="it-IT" i="1" smtClean="0"/>
              <a:t>robable </a:t>
            </a:r>
            <a:r>
              <a:rPr lang="it-IT" i="1" smtClean="0">
                <a:solidFill>
                  <a:srgbClr val="FF0000"/>
                </a:solidFill>
              </a:rPr>
              <a:t>N</a:t>
            </a:r>
            <a:r>
              <a:rPr lang="it-IT" i="1" smtClean="0"/>
              <a:t>umber</a:t>
            </a:r>
            <a:r>
              <a:rPr lang="it-IT" smtClean="0"/>
              <a:t> (</a:t>
            </a:r>
            <a:r>
              <a:rPr lang="it-IT" sz="2400" smtClean="0"/>
              <a:t>Numero Più Probabile</a:t>
            </a:r>
            <a:r>
              <a:rPr lang="it-IT" smtClean="0"/>
              <a:t>)</a:t>
            </a:r>
            <a:endParaRPr lang="it-IT" b="1" i="1" smtClean="0"/>
          </a:p>
          <a:p>
            <a:pPr algn="ctr" eaLnBrk="1" hangingPunct="1">
              <a:buFont typeface="Gill Sans"/>
              <a:buNone/>
            </a:pPr>
            <a:r>
              <a:rPr lang="it-IT" smtClean="0"/>
              <a:t>principio del metodo</a:t>
            </a:r>
          </a:p>
          <a:p>
            <a:pPr eaLnBrk="1" hangingPunct="1">
              <a:buSzTx/>
            </a:pPr>
            <a:r>
              <a:rPr lang="it-IT" smtClean="0"/>
              <a:t>distribuzione casuale e non uniforme dei microrganismi nel campione </a:t>
            </a:r>
          </a:p>
          <a:p>
            <a:pPr eaLnBrk="1" hangingPunct="1">
              <a:buSzTx/>
            </a:pPr>
            <a:r>
              <a:rPr lang="it-IT" smtClean="0"/>
              <a:t>elaborazione statistica dei risultati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MPN: tecnica</a:t>
            </a:r>
          </a:p>
        </p:txBody>
      </p:sp>
      <p:sp>
        <p:nvSpPr>
          <p:cNvPr id="63490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5259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it-IT" smtClean="0"/>
              <a:t>allestire 3 serie di colture in provette (3 o 5 provette per ogni serie) </a:t>
            </a:r>
          </a:p>
          <a:p>
            <a:pPr eaLnBrk="1" hangingPunct="1">
              <a:buSzTx/>
            </a:pPr>
            <a:r>
              <a:rPr lang="it-IT" smtClean="0"/>
              <a:t>le provette di ogni serie contengono la stessa quantità di campione</a:t>
            </a:r>
          </a:p>
          <a:p>
            <a:pPr eaLnBrk="1" hangingPunct="1">
              <a:buSzTx/>
            </a:pPr>
            <a:r>
              <a:rPr lang="it-IT" smtClean="0"/>
              <a:t>ogni serie viene inoculata con aliquote decrescenti del campione</a:t>
            </a:r>
          </a:p>
          <a:p>
            <a:pPr eaLnBrk="1" hangingPunct="1">
              <a:buSzTx/>
            </a:pPr>
            <a:r>
              <a:rPr lang="it-IT" smtClean="0"/>
              <a:t>valutare, sul totale di provette per ogni serie, quelle positive (torbidità e/o sviluppo di gas)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MPN: schema operativo</a:t>
            </a:r>
          </a:p>
        </p:txBody>
      </p:sp>
      <p:pic>
        <p:nvPicPr>
          <p:cNvPr id="64514" name="Picture 4" descr="6-15pag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300" y="1263650"/>
            <a:ext cx="532765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Metodi diretti e indiretti</a:t>
            </a:r>
          </a:p>
        </p:txBody>
      </p:sp>
      <p:sp>
        <p:nvSpPr>
          <p:cNvPr id="37890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744663"/>
            <a:ext cx="8229600" cy="38449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Gill Sans"/>
              <a:buNone/>
            </a:pPr>
            <a:r>
              <a:rPr lang="it-IT" dirty="0" smtClean="0"/>
              <a:t> </a:t>
            </a:r>
          </a:p>
          <a:p>
            <a:pPr eaLnBrk="1" hangingPunct="1"/>
            <a:r>
              <a:rPr lang="it-IT" sz="2400" b="1" dirty="0" smtClean="0"/>
              <a:t>metodi diretti </a:t>
            </a:r>
            <a:r>
              <a:rPr lang="it-IT" sz="2400" dirty="0" smtClean="0"/>
              <a:t> (</a:t>
            </a:r>
            <a:r>
              <a:rPr lang="it-IT" sz="2400" dirty="0" err="1" smtClean="0"/>
              <a:t>es</a:t>
            </a:r>
            <a:r>
              <a:rPr lang="it-IT" sz="2400" dirty="0" smtClean="0"/>
              <a:t>: conta al microscopio): non distinguono fra cellule vive e cellule morte</a:t>
            </a:r>
          </a:p>
          <a:p>
            <a:pPr eaLnBrk="1" hangingPunct="1"/>
            <a:r>
              <a:rPr lang="it-IT" sz="2400" b="1" dirty="0" smtClean="0"/>
              <a:t>metodi indiretti (colturali)</a:t>
            </a:r>
            <a:r>
              <a:rPr lang="it-IT" sz="2400" dirty="0" smtClean="0"/>
              <a:t>: </a:t>
            </a:r>
            <a:r>
              <a:rPr lang="it-IT" sz="2400" dirty="0" smtClean="0"/>
              <a:t> si contano</a:t>
            </a:r>
            <a:r>
              <a:rPr lang="it-IT" sz="2400" b="1" dirty="0" smtClean="0"/>
              <a:t> </a:t>
            </a:r>
            <a:r>
              <a:rPr lang="it-IT" sz="2400" dirty="0" smtClean="0"/>
              <a:t>esclusivamente le cellule vive</a:t>
            </a:r>
            <a:r>
              <a:rPr lang="it-IT" sz="2400" b="1" dirty="0" smtClean="0"/>
              <a:t>,</a:t>
            </a:r>
            <a:r>
              <a:rPr lang="it-IT" sz="2400" dirty="0" smtClean="0"/>
              <a:t> le uniche in grado di riprodursi e formare colonie nei terreni di </a:t>
            </a:r>
            <a:r>
              <a:rPr lang="it-IT" sz="2400" dirty="0" smtClean="0"/>
              <a:t>coltura (</a:t>
            </a:r>
            <a:r>
              <a:rPr lang="it-IT" sz="2400" b="1" dirty="0" smtClean="0">
                <a:solidFill>
                  <a:srgbClr val="FF0000"/>
                </a:solidFill>
              </a:rPr>
              <a:t>1 cellula              1 colonia</a:t>
            </a:r>
            <a:r>
              <a:rPr lang="it-IT" sz="2400" dirty="0" smtClean="0"/>
              <a:t>)</a:t>
            </a:r>
            <a:endParaRPr lang="it-IT" sz="2400" dirty="0" smtClean="0"/>
          </a:p>
        </p:txBody>
      </p:sp>
      <p:sp>
        <p:nvSpPr>
          <p:cNvPr id="4" name="Freccia a destra 3"/>
          <p:cNvSpPr/>
          <p:nvPr/>
        </p:nvSpPr>
        <p:spPr bwMode="auto">
          <a:xfrm>
            <a:off x="6084168" y="4221088"/>
            <a:ext cx="540000" cy="180000"/>
          </a:xfrm>
          <a:prstGeom prst="rightArrow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      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MPN: lettura</a:t>
            </a:r>
          </a:p>
        </p:txBody>
      </p:sp>
      <p:graphicFrame>
        <p:nvGraphicFramePr>
          <p:cNvPr id="65564" name="Group 28"/>
          <p:cNvGraphicFramePr>
            <a:graphicFrameLocks noGrp="1"/>
          </p:cNvGraphicFramePr>
          <p:nvPr>
            <p:ph idx="1"/>
          </p:nvPr>
        </p:nvGraphicFramePr>
        <p:xfrm>
          <a:off x="2555875" y="1700213"/>
          <a:ext cx="4321175" cy="1828800"/>
        </p:xfrm>
        <a:graphic>
          <a:graphicData uri="http://schemas.openxmlformats.org/drawingml/2006/table">
            <a:tbl>
              <a:tblPr/>
              <a:tblGrid>
                <a:gridCol w="2195513"/>
                <a:gridCol w="1062037"/>
                <a:gridCol w="10636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ヒラギノ角ゴ ProN W3"/>
                          <a:cs typeface="ヒラギノ角ゴ ProN W3"/>
                        </a:rPr>
                        <a:t>Serie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ヒラギノ角ゴ ProN W3"/>
                          <a:cs typeface="ヒラギノ角ゴ ProN W3"/>
                        </a:rPr>
                        <a:t>Tubi positivi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/>
                          <a:cs typeface="ヒラギノ角ゴ ProN W3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/>
                          <a:cs typeface="ヒラギノ角ゴ ProN W3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/>
                          <a:cs typeface="ヒラギノ角ゴ ProN W3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/>
                          <a:cs typeface="ヒラギノ角ゴ ProN W3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N W3"/>
                        <a:cs typeface="ヒラギノ角ゴ ProN W3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/>
                          <a:cs typeface="ヒラギノ角ゴ ProN W3"/>
                        </a:rPr>
                        <a:t>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/>
                          <a:cs typeface="ヒラギノ角ゴ ProN W3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5555" name="CasellaDiTesto 4"/>
          <p:cNvSpPr txBox="1">
            <a:spLocks noChangeArrowheads="1"/>
          </p:cNvSpPr>
          <p:nvPr/>
        </p:nvSpPr>
        <p:spPr bwMode="auto">
          <a:xfrm>
            <a:off x="1476375" y="4292600"/>
            <a:ext cx="6767513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numero caratteristico di riferimento per tabelle Mc Crady = </a:t>
            </a:r>
            <a:r>
              <a:rPr lang="it-IT" b="1"/>
              <a:t>320</a:t>
            </a:r>
          </a:p>
          <a:p>
            <a:endParaRPr lang="it-IT" b="1"/>
          </a:p>
          <a:p>
            <a:endParaRPr lang="it-IT" b="1"/>
          </a:p>
          <a:p>
            <a:r>
              <a:rPr lang="it-IT" b="1"/>
              <a:t>                                          </a:t>
            </a:r>
            <a:r>
              <a:rPr lang="it-IT" sz="2400" b="1"/>
              <a:t>MPN = 9,5</a:t>
            </a:r>
            <a:endParaRPr lang="it-IT" b="1"/>
          </a:p>
        </p:txBody>
      </p:sp>
      <p:sp>
        <p:nvSpPr>
          <p:cNvPr id="65556" name="Freccia in giù 6"/>
          <p:cNvSpPr>
            <a:spLocks noChangeArrowheads="1"/>
          </p:cNvSpPr>
          <p:nvPr/>
        </p:nvSpPr>
        <p:spPr bwMode="auto">
          <a:xfrm>
            <a:off x="4787900" y="4795838"/>
            <a:ext cx="144463" cy="288925"/>
          </a:xfrm>
          <a:prstGeom prst="downArrow">
            <a:avLst>
              <a:gd name="adj1" fmla="val 50000"/>
              <a:gd name="adj2" fmla="val 500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MPN</a:t>
            </a:r>
            <a:br>
              <a:rPr lang="it-IT" sz="4400" b="1" smtClean="0"/>
            </a:br>
            <a:r>
              <a:rPr lang="it-IT" sz="4400" b="1" smtClean="0"/>
              <a:t>tabelle di McCrady</a:t>
            </a:r>
          </a:p>
        </p:txBody>
      </p:sp>
      <p:pic>
        <p:nvPicPr>
          <p:cNvPr id="66563" name="Picture 5" descr="T6-1pag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73238"/>
            <a:ext cx="669766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Altre tecniche di conta microbica</a:t>
            </a:r>
          </a:p>
        </p:txBody>
      </p:sp>
      <p:sp>
        <p:nvSpPr>
          <p:cNvPr id="67586" name="Segnaposto contenuto 2"/>
          <p:cNvSpPr>
            <a:spLocks noGrp="1"/>
          </p:cNvSpPr>
          <p:nvPr>
            <p:ph idx="1"/>
          </p:nvPr>
        </p:nvSpPr>
        <p:spPr bwMode="auto">
          <a:xfrm>
            <a:off x="446088" y="2247900"/>
            <a:ext cx="8229600" cy="23336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SzTx/>
            </a:pPr>
            <a:r>
              <a:rPr lang="it-IT" b="1" smtClean="0"/>
              <a:t>Turbidimetria</a:t>
            </a:r>
          </a:p>
          <a:p>
            <a:pPr algn="ctr" eaLnBrk="1" hangingPunct="1">
              <a:buSzTx/>
            </a:pPr>
            <a:r>
              <a:rPr lang="it-IT" b="1" smtClean="0"/>
              <a:t>Bioluminescenza</a:t>
            </a:r>
          </a:p>
          <a:p>
            <a:pPr algn="ctr" eaLnBrk="1" hangingPunct="1">
              <a:buSzTx/>
            </a:pPr>
            <a:r>
              <a:rPr lang="it-IT" b="1" smtClean="0"/>
              <a:t>Impedenzometria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Diluire il campione</a:t>
            </a:r>
          </a:p>
        </p:txBody>
      </p:sp>
      <p:sp>
        <p:nvSpPr>
          <p:cNvPr id="3891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773238"/>
            <a:ext cx="8229600" cy="396081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 typeface="Gill Sans"/>
              <a:buNone/>
            </a:pPr>
            <a:r>
              <a:rPr lang="it-IT" sz="2400" smtClean="0"/>
              <a:t>se campioni troppo concentrati </a:t>
            </a:r>
          </a:p>
          <a:p>
            <a:pPr algn="ctr" eaLnBrk="1" hangingPunct="1">
              <a:lnSpc>
                <a:spcPct val="90000"/>
              </a:lnSpc>
              <a:buFont typeface="Gill Sans"/>
              <a:buNone/>
            </a:pPr>
            <a:endParaRPr lang="it-IT" sz="2400" smtClean="0"/>
          </a:p>
          <a:p>
            <a:pPr algn="ctr" eaLnBrk="1" hangingPunct="1">
              <a:lnSpc>
                <a:spcPct val="90000"/>
              </a:lnSpc>
              <a:buFont typeface="Gill Sans"/>
              <a:buNone/>
            </a:pPr>
            <a:endParaRPr lang="it-IT" sz="2400" smtClean="0"/>
          </a:p>
          <a:p>
            <a:pPr algn="ctr" eaLnBrk="1" hangingPunct="1">
              <a:lnSpc>
                <a:spcPct val="90000"/>
              </a:lnSpc>
              <a:buFont typeface="Gill Sans"/>
              <a:buNone/>
            </a:pPr>
            <a:r>
              <a:rPr lang="it-IT" sz="2400" smtClean="0"/>
              <a:t>difficoltà di corretta e attendibile valutazione</a:t>
            </a:r>
          </a:p>
          <a:p>
            <a:pPr algn="ctr" eaLnBrk="1" hangingPunct="1">
              <a:lnSpc>
                <a:spcPct val="90000"/>
              </a:lnSpc>
              <a:buFont typeface="Gill Sans"/>
              <a:buNone/>
            </a:pPr>
            <a:endParaRPr lang="it-IT" sz="2400" smtClean="0"/>
          </a:p>
          <a:p>
            <a:pPr algn="ctr" eaLnBrk="1" hangingPunct="1">
              <a:lnSpc>
                <a:spcPct val="90000"/>
              </a:lnSpc>
              <a:buFont typeface="Gill Sans"/>
              <a:buNone/>
            </a:pPr>
            <a:endParaRPr lang="it-IT" sz="2400" smtClean="0"/>
          </a:p>
          <a:p>
            <a:pPr algn="ctr" eaLnBrk="1" hangingPunct="1">
              <a:lnSpc>
                <a:spcPct val="90000"/>
              </a:lnSpc>
              <a:buFont typeface="Gill Sans"/>
              <a:buNone/>
            </a:pPr>
            <a:r>
              <a:rPr lang="it-IT" sz="2400" b="1" smtClean="0"/>
              <a:t>diluizione  del campione</a:t>
            </a:r>
          </a:p>
        </p:txBody>
      </p:sp>
      <p:sp>
        <p:nvSpPr>
          <p:cNvPr id="38915" name="Freccia in giù 3"/>
          <p:cNvSpPr>
            <a:spLocks noChangeArrowheads="1"/>
          </p:cNvSpPr>
          <p:nvPr/>
        </p:nvSpPr>
        <p:spPr bwMode="auto">
          <a:xfrm>
            <a:off x="4500563" y="2636838"/>
            <a:ext cx="287337" cy="503237"/>
          </a:xfrm>
          <a:prstGeom prst="downArrow">
            <a:avLst>
              <a:gd name="adj1" fmla="val 50000"/>
              <a:gd name="adj2" fmla="val 50036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38916" name="Freccia in giù 4"/>
          <p:cNvSpPr>
            <a:spLocks noChangeArrowheads="1"/>
          </p:cNvSpPr>
          <p:nvPr/>
        </p:nvSpPr>
        <p:spPr bwMode="auto">
          <a:xfrm>
            <a:off x="4500563" y="4221163"/>
            <a:ext cx="287337" cy="503237"/>
          </a:xfrm>
          <a:prstGeom prst="downArrow">
            <a:avLst>
              <a:gd name="adj1" fmla="val 50000"/>
              <a:gd name="adj2" fmla="val 50036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05025"/>
            <a:ext cx="8229600" cy="34845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 typeface="Gill Sans"/>
              <a:buNone/>
            </a:pPr>
            <a:r>
              <a:rPr lang="it-IT" sz="2400" b="1" dirty="0" smtClean="0"/>
              <a:t>Vantaggi:</a:t>
            </a:r>
          </a:p>
          <a:p>
            <a:pPr algn="ctr" eaLnBrk="1" hangingPunct="1">
              <a:lnSpc>
                <a:spcPct val="90000"/>
              </a:lnSpc>
              <a:buFont typeface="Gill Sans"/>
              <a:buNone/>
            </a:pPr>
            <a:endParaRPr lang="it-IT" sz="2400" b="1" dirty="0" smtClean="0"/>
          </a:p>
          <a:p>
            <a:pPr eaLnBrk="1" hangingPunct="1">
              <a:lnSpc>
                <a:spcPct val="90000"/>
              </a:lnSpc>
              <a:buSzTx/>
            </a:pPr>
            <a:r>
              <a:rPr lang="it-IT" sz="2400" dirty="0" smtClean="0"/>
              <a:t>nelle tecniche dirette: agevola l’individuazione e il conteggio delle singole cellule</a:t>
            </a:r>
          </a:p>
          <a:p>
            <a:pPr eaLnBrk="1" hangingPunct="1">
              <a:lnSpc>
                <a:spcPct val="90000"/>
              </a:lnSpc>
              <a:buSzTx/>
            </a:pPr>
            <a:endParaRPr lang="it-IT" sz="2400" dirty="0" smtClean="0"/>
          </a:p>
          <a:p>
            <a:pPr eaLnBrk="1" hangingPunct="1">
              <a:lnSpc>
                <a:spcPct val="90000"/>
              </a:lnSpc>
              <a:buSzTx/>
            </a:pPr>
            <a:r>
              <a:rPr lang="it-IT" sz="2400" dirty="0" smtClean="0"/>
              <a:t>nelle tecniche indirette: evita lo sviluppo di ammassi confluenti di colonie  ravvicinate</a:t>
            </a:r>
            <a:endParaRPr lang="it-IT" dirty="0" smtClean="0"/>
          </a:p>
        </p:txBody>
      </p:sp>
      <p:sp>
        <p:nvSpPr>
          <p:cNvPr id="68612" name="Titolo 1"/>
          <p:cNvSpPr>
            <a:spLocks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4" tIns="32137" rIns="64274" bIns="32137"/>
          <a:lstStyle/>
          <a:p>
            <a:pPr algn="ctr"/>
            <a:r>
              <a:rPr lang="it-IT" sz="4400" b="1">
                <a:latin typeface="Calibri" pitchFamily="34" charset="0"/>
                <a:sym typeface="Gill Sans"/>
              </a:rPr>
              <a:t>Diluire il campione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Omogeneizzazione del campione</a:t>
            </a:r>
          </a:p>
        </p:txBody>
      </p:sp>
      <p:sp>
        <p:nvSpPr>
          <p:cNvPr id="3993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557338"/>
            <a:ext cx="8229600" cy="424815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Necessità di omogeneizzazione per campioni di natura consistente</a:t>
            </a:r>
          </a:p>
          <a:p>
            <a:pPr eaLnBrk="1" hangingPunct="1">
              <a:buSzTx/>
            </a:pPr>
            <a:r>
              <a:rPr lang="it-IT" smtClean="0"/>
              <a:t>miscelare in contenitore sterile </a:t>
            </a:r>
            <a:r>
              <a:rPr lang="it-IT" b="1" smtClean="0"/>
              <a:t>10 g o mL </a:t>
            </a:r>
            <a:r>
              <a:rPr lang="it-IT" smtClean="0"/>
              <a:t>di campione con </a:t>
            </a:r>
            <a:r>
              <a:rPr lang="it-IT" b="1" smtClean="0"/>
              <a:t>90mL</a:t>
            </a:r>
            <a:r>
              <a:rPr lang="it-IT" smtClean="0"/>
              <a:t> di diluente</a:t>
            </a:r>
            <a:endParaRPr lang="it-IT" b="1" smtClean="0"/>
          </a:p>
          <a:p>
            <a:pPr eaLnBrk="1" hangingPunct="1">
              <a:buSzTx/>
            </a:pPr>
            <a:r>
              <a:rPr lang="it-IT" smtClean="0"/>
              <a:t>omogeneizzare per almeno 2min</a:t>
            </a:r>
          </a:p>
          <a:p>
            <a:pPr eaLnBrk="1" hangingPunct="1">
              <a:buSzTx/>
            </a:pPr>
            <a:endParaRPr lang="it-IT" smtClean="0"/>
          </a:p>
          <a:p>
            <a:pPr algn="ctr" eaLnBrk="1" hangingPunct="1">
              <a:buSzTx/>
              <a:buFont typeface="Gill Sans"/>
              <a:buNone/>
            </a:pPr>
            <a:r>
              <a:rPr lang="it-IT" b="1" smtClean="0"/>
              <a:t>In pratica si ottiene la prima diluizione </a:t>
            </a:r>
            <a:r>
              <a:rPr lang="it-IT" smtClean="0"/>
              <a:t>(</a:t>
            </a:r>
            <a:r>
              <a:rPr lang="it-IT" b="1" smtClean="0"/>
              <a:t>1:10) </a:t>
            </a:r>
          </a:p>
        </p:txBody>
      </p:sp>
      <p:sp>
        <p:nvSpPr>
          <p:cNvPr id="39940" name="Freccia in giù 3"/>
          <p:cNvSpPr>
            <a:spLocks noChangeArrowheads="1"/>
          </p:cNvSpPr>
          <p:nvPr/>
        </p:nvSpPr>
        <p:spPr bwMode="auto">
          <a:xfrm>
            <a:off x="4500563" y="4581525"/>
            <a:ext cx="287337" cy="503238"/>
          </a:xfrm>
          <a:prstGeom prst="downArrow">
            <a:avLst>
              <a:gd name="adj1" fmla="val 50000"/>
              <a:gd name="adj2" fmla="val 50036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Allestimento diluizioni decimali</a:t>
            </a:r>
          </a:p>
        </p:txBody>
      </p:sp>
      <p:sp>
        <p:nvSpPr>
          <p:cNvPr id="4096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555750"/>
            <a:ext cx="8229600" cy="43211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z="2800" smtClean="0"/>
              <a:t>Omogenato iniziale (dil. 1:10)</a:t>
            </a:r>
          </a:p>
          <a:p>
            <a:pPr algn="ctr" eaLnBrk="1" hangingPunct="1">
              <a:buFont typeface="Gill Sans"/>
              <a:buNone/>
            </a:pPr>
            <a:endParaRPr lang="it-IT" sz="2800" smtClean="0">
              <a:sym typeface="Wingdings" pitchFamily="2" charset="2"/>
            </a:endParaRPr>
          </a:p>
          <a:p>
            <a:pPr algn="ctr" eaLnBrk="1" hangingPunct="1">
              <a:buFont typeface="Gill Sans"/>
              <a:buNone/>
            </a:pPr>
            <a:r>
              <a:rPr lang="it-IT" sz="2800" smtClean="0">
                <a:sym typeface="Wingdings" pitchFamily="2" charset="2"/>
              </a:rPr>
              <a:t>diluizioni decimali progressive:</a:t>
            </a:r>
          </a:p>
          <a:p>
            <a:pPr algn="ctr" eaLnBrk="1" hangingPunct="1">
              <a:buFont typeface="Gill Sans"/>
              <a:buNone/>
            </a:pPr>
            <a:endParaRPr lang="it-IT" sz="100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t-IT" sz="2800" smtClean="0">
                <a:sym typeface="Wingdings" pitchFamily="2" charset="2"/>
              </a:rPr>
              <a:t>	1 ml dil 1:10 + 9 ml diluente (</a:t>
            </a:r>
            <a:r>
              <a:rPr lang="it-IT" sz="2800" b="1" smtClean="0">
                <a:solidFill>
                  <a:srgbClr val="C00000"/>
                </a:solidFill>
                <a:sym typeface="Wingdings" pitchFamily="2" charset="2"/>
              </a:rPr>
              <a:t>diluizione 1:100</a:t>
            </a:r>
            <a:r>
              <a:rPr lang="it-IT" sz="2800" smtClean="0">
                <a:sym typeface="Wingdings" pitchFamily="2" charset="2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800" smtClean="0">
                <a:sym typeface="Wingdings" pitchFamily="2" charset="2"/>
              </a:rPr>
              <a:t>	1 ml dil 1:100 + 9 ml diluente (</a:t>
            </a:r>
            <a:r>
              <a:rPr lang="it-IT" sz="2800" b="1" smtClean="0">
                <a:solidFill>
                  <a:srgbClr val="C00000"/>
                </a:solidFill>
                <a:sym typeface="Wingdings" pitchFamily="2" charset="2"/>
              </a:rPr>
              <a:t>diluizione 1:1000</a:t>
            </a:r>
            <a:r>
              <a:rPr lang="it-IT" sz="2800" smtClean="0">
                <a:sym typeface="Wingdings" pitchFamily="2" charset="2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800" smtClean="0">
                <a:sym typeface="Wingdings" pitchFamily="2" charset="2"/>
              </a:rPr>
              <a:t>			  e così via……</a:t>
            </a:r>
            <a:endParaRPr lang="it-IT" sz="2800" smtClean="0"/>
          </a:p>
        </p:txBody>
      </p:sp>
      <p:sp>
        <p:nvSpPr>
          <p:cNvPr id="40963" name="Freccia in giù 3"/>
          <p:cNvSpPr>
            <a:spLocks noChangeArrowheads="1"/>
          </p:cNvSpPr>
          <p:nvPr/>
        </p:nvSpPr>
        <p:spPr bwMode="auto">
          <a:xfrm>
            <a:off x="4500563" y="2133600"/>
            <a:ext cx="287337" cy="503238"/>
          </a:xfrm>
          <a:prstGeom prst="downArrow">
            <a:avLst>
              <a:gd name="adj1" fmla="val 50000"/>
              <a:gd name="adj2" fmla="val 50036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Natura del diluente</a:t>
            </a:r>
          </a:p>
        </p:txBody>
      </p:sp>
      <p:sp>
        <p:nvSpPr>
          <p:cNvPr id="43010" name="Segnaposto contenuto 2"/>
          <p:cNvSpPr>
            <a:spLocks noGrp="1"/>
          </p:cNvSpPr>
          <p:nvPr>
            <p:ph idx="1"/>
          </p:nvPr>
        </p:nvSpPr>
        <p:spPr bwMode="auto">
          <a:xfrm>
            <a:off x="468313" y="1600200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z="2800" b="1" smtClean="0"/>
              <a:t>non deve influire sui microrganismi</a:t>
            </a:r>
            <a:r>
              <a:rPr lang="it-IT" sz="2400" b="1" smtClean="0"/>
              <a:t> </a:t>
            </a:r>
          </a:p>
          <a:p>
            <a:pPr eaLnBrk="1" hangingPunct="1">
              <a:buSzTx/>
            </a:pPr>
            <a:r>
              <a:rPr lang="it-IT" sz="2400" b="1" smtClean="0"/>
              <a:t>negativamente</a:t>
            </a:r>
            <a:r>
              <a:rPr lang="it-IT" sz="2400" smtClean="0"/>
              <a:t> (rallentarne o impedirne la sopravvivenza)</a:t>
            </a:r>
            <a:r>
              <a:rPr lang="it-IT" sz="2400" smtClean="0">
                <a:sym typeface="Wingdings" pitchFamily="2" charset="2"/>
              </a:rPr>
              <a:t> </a:t>
            </a:r>
          </a:p>
          <a:p>
            <a:pPr eaLnBrk="1" hangingPunct="1">
              <a:buFont typeface="Gill Sans"/>
              <a:buNone/>
            </a:pPr>
            <a:r>
              <a:rPr lang="it-IT" sz="1000" smtClean="0">
                <a:sym typeface="Wingdings" pitchFamily="2" charset="2"/>
              </a:rPr>
              <a:t>                        </a:t>
            </a:r>
          </a:p>
          <a:p>
            <a:pPr eaLnBrk="1" hangingPunct="1">
              <a:buFont typeface="Gill Sans"/>
              <a:buNone/>
            </a:pPr>
            <a:r>
              <a:rPr lang="it-IT" sz="2400" smtClean="0">
                <a:sym typeface="Wingdings" pitchFamily="2" charset="2"/>
              </a:rPr>
              <a:t>			        risultato inferiore al reale</a:t>
            </a:r>
          </a:p>
          <a:p>
            <a:pPr eaLnBrk="1" hangingPunct="1">
              <a:buFont typeface="Gill Sans"/>
              <a:buNone/>
            </a:pPr>
            <a:endParaRPr lang="it-IT" sz="1000" smtClean="0"/>
          </a:p>
          <a:p>
            <a:pPr eaLnBrk="1" hangingPunct="1">
              <a:buSzTx/>
            </a:pPr>
            <a:r>
              <a:rPr lang="it-IT" sz="2400" b="1" smtClean="0"/>
              <a:t>positivamente</a:t>
            </a:r>
            <a:r>
              <a:rPr lang="it-IT" sz="2400" smtClean="0"/>
              <a:t> (favorirne lo sviluppo) </a:t>
            </a:r>
          </a:p>
          <a:p>
            <a:pPr eaLnBrk="1" hangingPunct="1">
              <a:buFont typeface="Gill Sans"/>
              <a:buNone/>
            </a:pPr>
            <a:endParaRPr lang="it-IT" sz="2400" smtClean="0"/>
          </a:p>
          <a:p>
            <a:pPr eaLnBrk="1" hangingPunct="1">
              <a:buFont typeface="Gill Sans"/>
              <a:buNone/>
            </a:pPr>
            <a:r>
              <a:rPr lang="it-IT" sz="2400" smtClean="0">
                <a:sym typeface="Wingdings" pitchFamily="2" charset="2"/>
              </a:rPr>
              <a:t>                               risultato superiore al reale</a:t>
            </a:r>
            <a:endParaRPr lang="it-IT" sz="2400" smtClean="0"/>
          </a:p>
        </p:txBody>
      </p:sp>
      <p:sp>
        <p:nvSpPr>
          <p:cNvPr id="43011" name="Freccia in giù 3"/>
          <p:cNvSpPr>
            <a:spLocks noChangeArrowheads="1"/>
          </p:cNvSpPr>
          <p:nvPr/>
        </p:nvSpPr>
        <p:spPr bwMode="auto">
          <a:xfrm>
            <a:off x="4140200" y="2781300"/>
            <a:ext cx="215900" cy="358775"/>
          </a:xfrm>
          <a:prstGeom prst="downArrow">
            <a:avLst>
              <a:gd name="adj1" fmla="val 50000"/>
              <a:gd name="adj2" fmla="val 49853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43012" name="Freccia in giù 4"/>
          <p:cNvSpPr>
            <a:spLocks noChangeArrowheads="1"/>
          </p:cNvSpPr>
          <p:nvPr/>
        </p:nvSpPr>
        <p:spPr bwMode="auto">
          <a:xfrm>
            <a:off x="4140200" y="4724400"/>
            <a:ext cx="215900" cy="360363"/>
          </a:xfrm>
          <a:prstGeom prst="downArrow">
            <a:avLst>
              <a:gd name="adj1" fmla="val 50000"/>
              <a:gd name="adj2" fmla="val 50074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 sz="360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 Diluenti per microbiologia - 1</a:t>
            </a:r>
          </a:p>
        </p:txBody>
      </p:sp>
      <p:sp>
        <p:nvSpPr>
          <p:cNvPr id="4403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412875"/>
            <a:ext cx="8229600" cy="45354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 typeface="Gill Sans"/>
              <a:buNone/>
            </a:pPr>
            <a:r>
              <a:rPr lang="it-IT" sz="2400" b="1" smtClean="0"/>
              <a:t>Soluzione di Ringer (pH7) diluire 1:4 con acqua distillata.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400" smtClean="0"/>
              <a:t>NaCl                                      9 g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400" smtClean="0"/>
              <a:t>KCl                                 0,042 g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400" smtClean="0"/>
              <a:t>CaCl2                             0,048 g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400" smtClean="0"/>
              <a:t>Na bicarbonato               0,2 g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400" smtClean="0"/>
              <a:t>Acqua distillata            1000 mL</a:t>
            </a:r>
          </a:p>
          <a:p>
            <a:pPr algn="ctr" eaLnBrk="1" hangingPunct="1">
              <a:lnSpc>
                <a:spcPct val="80000"/>
              </a:lnSpc>
              <a:buFont typeface="Gill Sans"/>
              <a:buNone/>
            </a:pPr>
            <a:r>
              <a:rPr lang="it-IT" sz="2400" b="1" smtClean="0"/>
              <a:t>Soluzione fisiologica (pH7,4)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400" smtClean="0"/>
              <a:t>NaCl                                      9 g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400" smtClean="0"/>
              <a:t>Acqua distillata            1000mL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o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4184</TotalTime>
  <Words>818</Words>
  <Application>Microsoft Office PowerPoint</Application>
  <PresentationFormat>Presentazione su schermo (4:3)</PresentationFormat>
  <Paragraphs>154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32</vt:i4>
      </vt:variant>
    </vt:vector>
  </HeadingPairs>
  <TitlesOfParts>
    <vt:vector size="35" baseType="lpstr">
      <vt:lpstr>logo</vt:lpstr>
      <vt:lpstr>zanichelli</vt:lpstr>
      <vt:lpstr>1_zanichelli</vt:lpstr>
      <vt:lpstr>TECNICA  DI  LABORATORIO</vt:lpstr>
      <vt:lpstr>Conta microbica: principio generale</vt:lpstr>
      <vt:lpstr>Metodi diretti e indiretti</vt:lpstr>
      <vt:lpstr>Diluire il campione</vt:lpstr>
      <vt:lpstr> </vt:lpstr>
      <vt:lpstr>Omogeneizzazione del campione</vt:lpstr>
      <vt:lpstr>Allestimento diluizioni decimali</vt:lpstr>
      <vt:lpstr>Natura del diluente</vt:lpstr>
      <vt:lpstr> Diluenti per microbiologia - 1</vt:lpstr>
      <vt:lpstr>Diluenti per microbiologia - 2</vt:lpstr>
      <vt:lpstr>Rapportare il risultato</vt:lpstr>
      <vt:lpstr>Come  si esprime  un  risultato (conteggio in terreno solido)</vt:lpstr>
      <vt:lpstr>Tecniche dirette:  camere conta cellule</vt:lpstr>
      <vt:lpstr>Tecniche dirette:  camere conta cellule - calcolo</vt:lpstr>
      <vt:lpstr>Tecniche dirette:  contacellule elettronico</vt:lpstr>
      <vt:lpstr>Conta microbica: metodi indiretti tecniche di semina in piastra</vt:lpstr>
      <vt:lpstr>Semina con ansa calibrata.</vt:lpstr>
      <vt:lpstr>Semina per  spatolamento in superficie</vt:lpstr>
      <vt:lpstr>Semina per inclusione</vt:lpstr>
      <vt:lpstr>Semina per inclusione dopo diluizione del campione</vt:lpstr>
      <vt:lpstr>Tecniche indirette:  membrane filtranti (MF)</vt:lpstr>
      <vt:lpstr>Tecnica MF</vt:lpstr>
      <vt:lpstr>Dip-slide: impiego</vt:lpstr>
      <vt:lpstr>Dip-slide:  valutazione risultato</vt:lpstr>
      <vt:lpstr>Tecnica “contact plate”</vt:lpstr>
      <vt:lpstr>Tecnica “Petri-film”</vt:lpstr>
      <vt:lpstr>Conta microbica: tecniche indirette in terreno liquido - MPN</vt:lpstr>
      <vt:lpstr>MPN: tecnica</vt:lpstr>
      <vt:lpstr>MPN: schema operativo</vt:lpstr>
      <vt:lpstr>MPN: lettura</vt:lpstr>
      <vt:lpstr>MPN tabelle di McCrady</vt:lpstr>
      <vt:lpstr>Altre tecniche di conta microbica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CONTEGGIO MICRORGANISMI</dc:title>
  <dc:creator>Fanti</dc:creator>
  <cp:lastModifiedBy>USER</cp:lastModifiedBy>
  <cp:revision>2049</cp:revision>
  <dcterms:created xsi:type="dcterms:W3CDTF">2013-07-10T09:28:31Z</dcterms:created>
  <dcterms:modified xsi:type="dcterms:W3CDTF">2014-01-30T07:52:05Z</dcterms:modified>
</cp:coreProperties>
</file>